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55"/>
  </p:notesMasterIdLst>
  <p:sldIdLst>
    <p:sldId id="257" r:id="rId3"/>
    <p:sldId id="269" r:id="rId4"/>
    <p:sldId id="271" r:id="rId5"/>
    <p:sldId id="272" r:id="rId6"/>
    <p:sldId id="270" r:id="rId7"/>
    <p:sldId id="273" r:id="rId8"/>
    <p:sldId id="274" r:id="rId9"/>
    <p:sldId id="275" r:id="rId10"/>
    <p:sldId id="276" r:id="rId11"/>
    <p:sldId id="281" r:id="rId12"/>
    <p:sldId id="277" r:id="rId13"/>
    <p:sldId id="278" r:id="rId14"/>
    <p:sldId id="279" r:id="rId15"/>
    <p:sldId id="280" r:id="rId16"/>
    <p:sldId id="282" r:id="rId17"/>
    <p:sldId id="283" r:id="rId18"/>
    <p:sldId id="284" r:id="rId19"/>
    <p:sldId id="308"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313" r:id="rId34"/>
    <p:sldId id="315" r:id="rId35"/>
    <p:sldId id="299" r:id="rId36"/>
    <p:sldId id="314" r:id="rId37"/>
    <p:sldId id="300" r:id="rId38"/>
    <p:sldId id="301" r:id="rId39"/>
    <p:sldId id="302" r:id="rId40"/>
    <p:sldId id="303" r:id="rId41"/>
    <p:sldId id="304" r:id="rId42"/>
    <p:sldId id="305" r:id="rId43"/>
    <p:sldId id="306" r:id="rId44"/>
    <p:sldId id="307" r:id="rId45"/>
    <p:sldId id="309" r:id="rId46"/>
    <p:sldId id="311" r:id="rId47"/>
    <p:sldId id="322" r:id="rId48"/>
    <p:sldId id="285" r:id="rId49"/>
    <p:sldId id="312" r:id="rId50"/>
    <p:sldId id="318" r:id="rId51"/>
    <p:sldId id="320" r:id="rId52"/>
    <p:sldId id="321" r:id="rId53"/>
    <p:sldId id="317"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F3A1"/>
    <a:srgbClr val="67E3BD"/>
    <a:srgbClr val="61E9B2"/>
    <a:srgbClr val="5FEB9E"/>
    <a:srgbClr val="6DDD70"/>
    <a:srgbClr val="58F26A"/>
    <a:srgbClr val="1FED38"/>
    <a:srgbClr val="52F89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4378" autoAdjust="0"/>
  </p:normalViewPr>
  <p:slideViewPr>
    <p:cSldViewPr>
      <p:cViewPr varScale="1">
        <p:scale>
          <a:sx n="88" d="100"/>
          <a:sy n="88" d="100"/>
        </p:scale>
        <p:origin x="-691"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CF5E2AA-38FD-46D7-8387-11B5C7BB0EB4}" type="datetimeFigureOut">
              <a:rPr lang="en-US"/>
              <a:pPr>
                <a:defRPr/>
              </a:pPr>
              <a:t>7/10/2012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F17FE38-3ED8-474D-8167-2E56640E9D8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cs typeface="Arial" charset="0"/>
            </a:endParaRPr>
          </a:p>
        </p:txBody>
      </p:sp>
      <p:sp>
        <p:nvSpPr>
          <p:cNvPr id="1843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1E526F1-41EA-436E-9F7E-2274189BF0F1}" type="datetime8">
              <a:rPr lang="en-US">
                <a:cs typeface="Arial" charset="0"/>
              </a:rPr>
              <a:pPr fontAlgn="base">
                <a:spcBef>
                  <a:spcPct val="0"/>
                </a:spcBef>
                <a:spcAft>
                  <a:spcPct val="0"/>
                </a:spcAft>
                <a:defRPr/>
              </a:pPr>
              <a:t>7/10/2012 7:17 PM</a:t>
            </a:fld>
            <a:endParaRPr lang="en-US">
              <a:cs typeface="Arial" charset="0"/>
            </a:endParaRPr>
          </a:p>
        </p:txBody>
      </p:sp>
      <p:sp>
        <p:nvSpPr>
          <p:cNvPr id="18437"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cs typeface="Arial" charset="0"/>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cs typeface="Arial" charset="0"/>
              </a:rPr>
            </a:br>
            <a:r>
              <a:rPr lang="en-US" sz="500" smtClean="0">
                <a:solidFill>
                  <a:srgbClr val="000000"/>
                </a:solidFill>
                <a:cs typeface="Arial" charset="0"/>
              </a:rPr>
              <a:t>MICROSOFT MAKES NO WARRANTIES, EXPRESS, IMPLIED OR STATUTORY, AS TO THE INFORMATION IN THIS PRESENTATION.</a:t>
            </a:r>
          </a:p>
          <a:p>
            <a:pPr fontAlgn="base">
              <a:spcBef>
                <a:spcPct val="0"/>
              </a:spcBef>
              <a:spcAft>
                <a:spcPct val="0"/>
              </a:spcAft>
              <a:defRPr/>
            </a:pPr>
            <a:endParaRPr lang="en-US" sz="500" smtClean="0">
              <a:cs typeface="Arial" charset="0"/>
            </a:endParaRPr>
          </a:p>
        </p:txBody>
      </p:sp>
      <p:sp>
        <p:nvSpPr>
          <p:cNvPr id="18438"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3989EF1-1E50-45E2-9D40-D33168566917}"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Port group is a unique concept in the virtual environment. A port group is a mechanism for setting policies</a:t>
            </a:r>
          </a:p>
          <a:p>
            <a:r>
              <a:rPr lang="en-US" smtClean="0"/>
              <a:t>that govern the network connected to it. A vSwitch can have multiple port groups. Instead of connecting to a</a:t>
            </a:r>
          </a:p>
          <a:p>
            <a:r>
              <a:rPr lang="en-US" smtClean="0"/>
              <a:t>particular port on the vSwitch, a virtual machine connects its vNIC to a port group. Virtual machines that</a:t>
            </a:r>
          </a:p>
          <a:p>
            <a:r>
              <a:rPr lang="en-US" smtClean="0"/>
              <a:t>connect to the same port group belong to the same network inside the virtual environment even if they are on</a:t>
            </a:r>
          </a:p>
          <a:p>
            <a:r>
              <a:rPr lang="en-US" smtClean="0"/>
              <a:t>different physical servers.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3278" tIns="46639" rIns="93278" bIns="46639" anchor="b"/>
          <a:lstStyle/>
          <a:p>
            <a:pPr algn="r" defTabSz="933450"/>
            <a:fld id="{D0EE030E-B490-417B-94A6-4A9EEADE591B}" type="slidenum">
              <a:rPr lang="en-US" sz="1300"/>
              <a:pPr algn="r" defTabSz="933450"/>
              <a:t>45</a:t>
            </a:fld>
            <a:endParaRPr lang="en-US" sz="1300"/>
          </a:p>
        </p:txBody>
      </p:sp>
      <p:sp>
        <p:nvSpPr>
          <p:cNvPr id="65538" name="Rectangle 2"/>
          <p:cNvSpPr>
            <a:spLocks noGrp="1"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65539" name="Rectangle 3"/>
          <p:cNvSpPr>
            <a:spLocks noGrp="1" noChangeArrowheads="1"/>
          </p:cNvSpPr>
          <p:nvPr>
            <p:ph type="body" idx="1"/>
          </p:nvPr>
        </p:nvSpPr>
        <p:spPr bwMode="auto">
          <a:xfrm>
            <a:off x="685800" y="4344988"/>
            <a:ext cx="5486400" cy="4113212"/>
          </a:xfrm>
          <a:noFill/>
        </p:spPr>
        <p:txBody>
          <a:bodyPr wrap="square" lIns="93278" tIns="46639" rIns="93278" bIns="46639"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endParaRPr lang="en-US" sz="1000" smtClean="0"/>
          </a:p>
          <a:p>
            <a:r>
              <a:rPr lang="en-US" sz="1000" smtClean="0"/>
              <a:t>Historically, hard drives (LUNs) presented the OS with a physical geometry that would be used to partition and format the disk efficiently. Disk geometry today is virtual and fabricated by the disk firmware. Operating system partitioning programs such as fdisk use the emulated disk geometry to determine where to begin a partition. Unfortunately, some partitioning programs invoked during OS setup create disk partitions that do not align with underlying block boundaries of the disk. Also, the more notable tools, such as GNU fdisk, found on many Linux® distributions; and Microsoft DiskPart, found on Windows 2000 and Windows 2003, by default also create disk partitions that do not align with underlying block boundaries of the disk. By default, many guest OSs, including most versions of Windows, attempt to align the first sector on a full track boundary. The installer/setup routine requests the Cylinder/Head/Sector (CHS) information that describes the disk from the BIOS (PC firmware that manages disk I/O at a low level), or, in the case of many VMs, an emulated BIOS. The issue is that the CHS data hasn't actually corresponded to anything physical, even in physical machines, since the late 1980s. At larger LUN sizes, usually 8GB or more, the sectors per track (S number) is always reported as 63, so the partitioning routine sets a starting offset of 63 sectors in an attempt to start the partition on a track boundary. While this may be correct for a single physical disk drive, it does not line up with any storage vendor's logical block size. A block is the smallest unit of data that can be used to store an object on a storage device. In order to make sure of optimal storage capacity and performance, data should reside in the blocks. Physical disk blocks always have 512 (usable/visible) bytes, but for efficiency and scalability reasons, storage devices use a logical block size that is some number of physical blocks, usually a power of 2. For example, NetApp Unified Storage Architecture arrays have a logical block size of 4K, that is, 8 disk blocks. EMC Symmetrix storage arrays have a logical block size of 64KB. </a:t>
            </a:r>
          </a:p>
          <a:p>
            <a:endParaRPr lang="en-US"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By default, many guest operating systems, including Windows 2000, Windows 2003, and various Linux distributions, start the first primary partition at sector (logical block) 63. The reasons for this are historically tied to disk geometry. This behavior leads to misaligned file systems because the partition does not begin at a sector that is a multiple of 8. Note that Windows Server 2008 and Windows Vista® default at 1,048,576, which is divisible by 4,096, and do not require any adjustments. Also, RHEL 6 does not require any adjustments because it aligns its partitions properly by default.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dirty="0"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4" descr="vSphere"/>
          <p:cNvPicPr>
            <a:picLocks noChangeAspect="1" noChangeArrowheads="1"/>
          </p:cNvPicPr>
          <p:nvPr userDrawn="1"/>
        </p:nvPicPr>
        <p:blipFill>
          <a:blip r:embed="rId15"/>
          <a:srcRect/>
          <a:stretch>
            <a:fillRect/>
          </a:stretch>
        </p:blipFill>
        <p:spPr bwMode="auto">
          <a:xfrm>
            <a:off x="152400" y="6477000"/>
            <a:ext cx="304800" cy="284163"/>
          </a:xfrm>
          <a:prstGeom prst="rect">
            <a:avLst/>
          </a:prstGeom>
          <a:noFill/>
          <a:ln w="9525">
            <a:noFill/>
            <a:miter lim="800000"/>
            <a:headEnd/>
            <a:tailEnd/>
          </a:ln>
        </p:spPr>
      </p:pic>
      <p:sp>
        <p:nvSpPr>
          <p:cNvPr id="1030" name="Text Box 6"/>
          <p:cNvSpPr txBox="1">
            <a:spLocks noChangeArrowheads="1"/>
          </p:cNvSpPr>
          <p:nvPr userDrawn="1"/>
        </p:nvSpPr>
        <p:spPr bwMode="auto">
          <a:xfrm>
            <a:off x="533400" y="6477000"/>
            <a:ext cx="2895600" cy="304800"/>
          </a:xfrm>
          <a:prstGeom prst="rect">
            <a:avLst/>
          </a:prstGeom>
          <a:noFill/>
          <a:ln w="9525">
            <a:noFill/>
            <a:miter lim="800000"/>
            <a:headEnd/>
            <a:tailEnd/>
          </a:ln>
          <a:effectLst/>
        </p:spPr>
        <p:txBody>
          <a:bodyPr>
            <a:spAutoFit/>
          </a:bodyPr>
          <a:lstStyle/>
          <a:p>
            <a:pPr>
              <a:spcBef>
                <a:spcPct val="50000"/>
              </a:spcBef>
              <a:defRPr/>
            </a:pPr>
            <a:r>
              <a:rPr lang="en-US" sz="1400">
                <a:solidFill>
                  <a:srgbClr val="57F3A1"/>
                </a:solidFill>
                <a:effectLst>
                  <a:outerShdw blurRad="38100" dist="38100" dir="2700000" algn="tl">
                    <a:srgbClr val="FFFFFF"/>
                  </a:outerShdw>
                </a:effectLst>
              </a:rPr>
              <a:t>Implementing vSphere</a:t>
            </a:r>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8" r:id="rId10"/>
    <p:sldLayoutId id="2147483689" r:id="rId11"/>
    <p:sldLayoutId id="2147483686"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Picture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4340"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7"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buChar char="•"/>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buChar char="–"/>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ubtitle 2"/>
          <p:cNvSpPr>
            <a:spLocks noGrp="1"/>
          </p:cNvSpPr>
          <p:nvPr>
            <p:ph type="subTitle" idx="1"/>
          </p:nvPr>
        </p:nvSpPr>
        <p:spPr>
          <a:xfrm>
            <a:off x="457200" y="5791200"/>
            <a:ext cx="7681913" cy="339725"/>
          </a:xfrm>
        </p:spPr>
        <p:txBody>
          <a:bodyPr>
            <a:spAutoFit/>
          </a:bodyPr>
          <a:lstStyle/>
          <a:p>
            <a:pPr eaLnBrk="1" hangingPunct="1">
              <a:lnSpc>
                <a:spcPct val="80000"/>
              </a:lnSpc>
              <a:spcBef>
                <a:spcPct val="0"/>
              </a:spcBef>
            </a:pPr>
            <a:r>
              <a:rPr lang="en-US" sz="1400" smtClean="0">
                <a:solidFill>
                  <a:schemeClr val="bg1"/>
                </a:solidFill>
              </a:rPr>
              <a:t>David J Young</a:t>
            </a:r>
          </a:p>
          <a:p>
            <a:pPr eaLnBrk="1" hangingPunct="1">
              <a:lnSpc>
                <a:spcPct val="80000"/>
              </a:lnSpc>
              <a:spcBef>
                <a:spcPct val="0"/>
              </a:spcBef>
            </a:pPr>
            <a:endParaRPr lang="en-US" sz="1400" smtClean="0">
              <a:solidFill>
                <a:schemeClr val="bg1"/>
              </a:solidFill>
            </a:endParaRPr>
          </a:p>
        </p:txBody>
      </p:sp>
      <p:sp>
        <p:nvSpPr>
          <p:cNvPr id="17410" name="WordArt 5" descr="Paper bag"/>
          <p:cNvSpPr>
            <a:spLocks noChangeArrowheads="1" noChangeShapeType="1" noTextEdit="1"/>
          </p:cNvSpPr>
          <p:nvPr/>
        </p:nvSpPr>
        <p:spPr bwMode="auto">
          <a:xfrm>
            <a:off x="685800" y="3581400"/>
            <a:ext cx="5883275" cy="609600"/>
          </a:xfrm>
          <a:prstGeom prst="rect">
            <a:avLst/>
          </a:prstGeom>
        </p:spPr>
        <p:txBody>
          <a:bodyPr wrap="none" fromWordArt="1">
            <a:prstTxWarp prst="textPlain">
              <a:avLst>
                <a:gd name="adj" fmla="val 50000"/>
              </a:avLst>
            </a:prstTxWarp>
          </a:bodyPr>
          <a:lstStyle/>
          <a:p>
            <a:pPr algn="ctr"/>
            <a:r>
              <a:rPr lang="en-US" sz="4000" kern="1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Implementing vSphere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vSphere Architecture</a:t>
            </a:r>
          </a:p>
        </p:txBody>
      </p:sp>
      <p:pic>
        <p:nvPicPr>
          <p:cNvPr id="27650" name="Picture 5"/>
          <p:cNvPicPr>
            <a:picLocks noChangeAspect="1" noChangeArrowheads="1"/>
          </p:cNvPicPr>
          <p:nvPr/>
        </p:nvPicPr>
        <p:blipFill>
          <a:blip r:embed="rId2"/>
          <a:srcRect/>
          <a:stretch>
            <a:fillRect/>
          </a:stretch>
        </p:blipFill>
        <p:spPr bwMode="auto">
          <a:xfrm>
            <a:off x="381000" y="1219200"/>
            <a:ext cx="8229600" cy="42989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ESXi Host</a:t>
            </a:r>
          </a:p>
        </p:txBody>
      </p:sp>
      <p:sp>
        <p:nvSpPr>
          <p:cNvPr id="28674" name="Rectangle 3"/>
          <p:cNvSpPr>
            <a:spLocks noGrp="1"/>
          </p:cNvSpPr>
          <p:nvPr>
            <p:ph type="body" idx="1"/>
          </p:nvPr>
        </p:nvSpPr>
        <p:spPr>
          <a:xfrm>
            <a:off x="381000" y="1412875"/>
            <a:ext cx="5105400" cy="1946275"/>
          </a:xfrm>
        </p:spPr>
        <p:txBody>
          <a:bodyPr/>
          <a:lstStyle/>
          <a:p>
            <a:pPr eaLnBrk="1" hangingPunct="1"/>
            <a:r>
              <a:rPr lang="en-US" smtClean="0"/>
              <a:t>Hypervisor running VMs</a:t>
            </a:r>
          </a:p>
          <a:p>
            <a:pPr eaLnBrk="1" hangingPunct="1"/>
            <a:r>
              <a:rPr lang="en-US" smtClean="0"/>
              <a:t>Organized into Clusters</a:t>
            </a:r>
          </a:p>
          <a:p>
            <a:pPr eaLnBrk="1" hangingPunct="1"/>
            <a:r>
              <a:rPr lang="en-US" smtClean="0"/>
              <a:t>Accesses shared storage datastores</a:t>
            </a:r>
          </a:p>
        </p:txBody>
      </p:sp>
      <p:pic>
        <p:nvPicPr>
          <p:cNvPr id="28675" name="Picture 4"/>
          <p:cNvPicPr>
            <a:picLocks noChangeAspect="1" noChangeArrowheads="1"/>
          </p:cNvPicPr>
          <p:nvPr/>
        </p:nvPicPr>
        <p:blipFill>
          <a:blip r:embed="rId2"/>
          <a:srcRect/>
          <a:stretch>
            <a:fillRect/>
          </a:stretch>
        </p:blipFill>
        <p:spPr bwMode="auto">
          <a:xfrm>
            <a:off x="5257800" y="1371600"/>
            <a:ext cx="2827338" cy="23923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ESXi Console</a:t>
            </a:r>
          </a:p>
        </p:txBody>
      </p:sp>
      <p:pic>
        <p:nvPicPr>
          <p:cNvPr id="29698" name="Picture 4"/>
          <p:cNvPicPr>
            <a:picLocks noChangeAspect="1" noChangeArrowheads="1"/>
          </p:cNvPicPr>
          <p:nvPr/>
        </p:nvPicPr>
        <p:blipFill>
          <a:blip r:embed="rId2"/>
          <a:srcRect/>
          <a:stretch>
            <a:fillRect/>
          </a:stretch>
        </p:blipFill>
        <p:spPr bwMode="auto">
          <a:xfrm>
            <a:off x="1143000" y="990600"/>
            <a:ext cx="6934200" cy="51419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ESXi Licensing</a:t>
            </a:r>
          </a:p>
        </p:txBody>
      </p:sp>
      <p:sp>
        <p:nvSpPr>
          <p:cNvPr id="30722" name="Rectangle 3"/>
          <p:cNvSpPr>
            <a:spLocks noGrp="1"/>
          </p:cNvSpPr>
          <p:nvPr>
            <p:ph type="body" idx="1"/>
          </p:nvPr>
        </p:nvSpPr>
        <p:spPr>
          <a:xfrm>
            <a:off x="381000" y="1412875"/>
            <a:ext cx="8382000" cy="2481263"/>
          </a:xfrm>
        </p:spPr>
        <p:txBody>
          <a:bodyPr/>
          <a:lstStyle/>
          <a:p>
            <a:pPr eaLnBrk="1" hangingPunct="1"/>
            <a:r>
              <a:rPr lang="en-US" b="1" smtClean="0"/>
              <a:t>ESXi -&gt; VMware vSphere Hypervisor </a:t>
            </a:r>
          </a:p>
          <a:p>
            <a:pPr eaLnBrk="1" hangingPunct="1"/>
            <a:r>
              <a:rPr lang="en-US" b="1" smtClean="0"/>
              <a:t>ESXi / VMware vSphere Hypervisor is </a:t>
            </a:r>
            <a:r>
              <a:rPr lang="en-US" b="1" smtClean="0">
                <a:solidFill>
                  <a:srgbClr val="1FED38"/>
                </a:solidFill>
              </a:rPr>
              <a:t>free</a:t>
            </a:r>
          </a:p>
          <a:p>
            <a:pPr eaLnBrk="1" hangingPunct="1"/>
            <a:r>
              <a:rPr lang="en-US" b="1" smtClean="0"/>
              <a:t>Must be registered to remove nagmsg</a:t>
            </a:r>
          </a:p>
          <a:p>
            <a:pPr eaLnBrk="1" hangingPunct="1"/>
            <a:r>
              <a:rPr lang="en-US" b="1" smtClean="0"/>
              <a:t>Can be seamlessly upgraded to take advantage of advanced vSphere features</a:t>
            </a:r>
            <a:endParaRPr lang="en-US"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3</a:t>
            </a:r>
            <a:r>
              <a:rPr baseline="30000">
                <a:ln>
                  <a:noFill/>
                </a:ln>
                <a:solidFill>
                  <a:schemeClr val="tx1"/>
                </a:solidFill>
                <a:effectLst/>
              </a:rPr>
              <a:t>rd</a:t>
            </a:r>
            <a:r>
              <a:rPr>
                <a:ln>
                  <a:noFill/>
                </a:ln>
                <a:solidFill>
                  <a:schemeClr val="tx1"/>
                </a:solidFill>
                <a:effectLst/>
              </a:rPr>
              <a:t> Generation Hypervisor</a:t>
            </a:r>
          </a:p>
        </p:txBody>
      </p:sp>
      <p:pic>
        <p:nvPicPr>
          <p:cNvPr id="31746" name="Picture 4"/>
          <p:cNvPicPr>
            <a:picLocks noChangeAspect="1" noChangeArrowheads="1"/>
          </p:cNvPicPr>
          <p:nvPr/>
        </p:nvPicPr>
        <p:blipFill>
          <a:blip r:embed="rId2"/>
          <a:srcRect/>
          <a:stretch>
            <a:fillRect/>
          </a:stretch>
        </p:blipFill>
        <p:spPr bwMode="auto">
          <a:xfrm>
            <a:off x="381000" y="1066800"/>
            <a:ext cx="8382000" cy="4937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vCenter Server</a:t>
            </a:r>
          </a:p>
        </p:txBody>
      </p:sp>
      <p:sp>
        <p:nvSpPr>
          <p:cNvPr id="32770" name="Rectangle 3"/>
          <p:cNvSpPr>
            <a:spLocks noGrp="1"/>
          </p:cNvSpPr>
          <p:nvPr>
            <p:ph type="body" idx="1"/>
          </p:nvPr>
        </p:nvSpPr>
        <p:spPr>
          <a:xfrm>
            <a:off x="381000" y="1412875"/>
            <a:ext cx="5257800" cy="4995863"/>
          </a:xfrm>
        </p:spPr>
        <p:txBody>
          <a:bodyPr/>
          <a:lstStyle/>
          <a:p>
            <a:pPr eaLnBrk="1" hangingPunct="1"/>
            <a:r>
              <a:rPr lang="en-US" sz="2800" smtClean="0"/>
              <a:t>Centralized manager of ESX/ESXi hosts </a:t>
            </a:r>
          </a:p>
          <a:p>
            <a:pPr eaLnBrk="1" hangingPunct="1"/>
            <a:r>
              <a:rPr lang="en-US" sz="2800" smtClean="0"/>
              <a:t>Runs as Windows services on physical or virtual server </a:t>
            </a:r>
          </a:p>
          <a:p>
            <a:pPr eaLnBrk="1" hangingPunct="1"/>
            <a:r>
              <a:rPr lang="en-US" sz="2800" smtClean="0"/>
              <a:t>Connects with: </a:t>
            </a:r>
          </a:p>
          <a:p>
            <a:pPr lvl="1" eaLnBrk="1" hangingPunct="1"/>
            <a:r>
              <a:rPr lang="en-US" sz="2400" smtClean="0"/>
              <a:t>vCenter database (SQL Server or Oracle) </a:t>
            </a:r>
          </a:p>
          <a:p>
            <a:pPr lvl="1" eaLnBrk="1" hangingPunct="1"/>
            <a:r>
              <a:rPr lang="en-US" sz="2400" smtClean="0"/>
              <a:t>Windows Active Directory (required for Linked Mode) </a:t>
            </a:r>
          </a:p>
          <a:p>
            <a:pPr eaLnBrk="1" hangingPunct="1"/>
            <a:r>
              <a:rPr lang="en-US" sz="2800" smtClean="0"/>
              <a:t>Integrates with optional server/client plug-ins</a:t>
            </a:r>
            <a:r>
              <a:rPr lang="en-US" smtClean="0"/>
              <a:t> </a:t>
            </a:r>
          </a:p>
          <a:p>
            <a:pPr eaLnBrk="1" hangingPunct="1"/>
            <a:endParaRPr lang="en-US" smtClean="0"/>
          </a:p>
        </p:txBody>
      </p:sp>
      <p:pic>
        <p:nvPicPr>
          <p:cNvPr id="32771" name="Picture 5"/>
          <p:cNvPicPr>
            <a:picLocks noChangeAspect="1" noChangeArrowheads="1"/>
          </p:cNvPicPr>
          <p:nvPr/>
        </p:nvPicPr>
        <p:blipFill>
          <a:blip r:embed="rId2"/>
          <a:srcRect/>
          <a:stretch>
            <a:fillRect/>
          </a:stretch>
        </p:blipFill>
        <p:spPr bwMode="auto">
          <a:xfrm>
            <a:off x="5181600" y="4191000"/>
            <a:ext cx="3733800" cy="2111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vCenter Licensing</a:t>
            </a:r>
          </a:p>
        </p:txBody>
      </p:sp>
      <p:pic>
        <p:nvPicPr>
          <p:cNvPr id="33794" name="Picture 4"/>
          <p:cNvPicPr>
            <a:picLocks noChangeAspect="1" noChangeArrowheads="1"/>
          </p:cNvPicPr>
          <p:nvPr/>
        </p:nvPicPr>
        <p:blipFill>
          <a:blip r:embed="rId2"/>
          <a:srcRect/>
          <a:stretch>
            <a:fillRect/>
          </a:stretch>
        </p:blipFill>
        <p:spPr bwMode="auto">
          <a:xfrm>
            <a:off x="1009650" y="1654175"/>
            <a:ext cx="7124700" cy="35512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vSphere Client</a:t>
            </a:r>
          </a:p>
        </p:txBody>
      </p:sp>
      <p:sp>
        <p:nvSpPr>
          <p:cNvPr id="34818" name="Rectangle 3"/>
          <p:cNvSpPr>
            <a:spLocks noGrp="1"/>
          </p:cNvSpPr>
          <p:nvPr>
            <p:ph type="body" idx="1"/>
          </p:nvPr>
        </p:nvSpPr>
        <p:spPr>
          <a:xfrm>
            <a:off x="381000" y="1219200"/>
            <a:ext cx="8534400" cy="1274763"/>
          </a:xfrm>
        </p:spPr>
        <p:txBody>
          <a:bodyPr/>
          <a:lstStyle/>
          <a:p>
            <a:pPr eaLnBrk="1" hangingPunct="1"/>
            <a:r>
              <a:rPr lang="en-US" sz="2700" smtClean="0"/>
              <a:t>Primary interface for administration </a:t>
            </a:r>
          </a:p>
          <a:p>
            <a:pPr eaLnBrk="1" hangingPunct="1"/>
            <a:r>
              <a:rPr lang="en-US" sz="2700" smtClean="0"/>
              <a:t>Runs locally on a Windows machine </a:t>
            </a:r>
          </a:p>
          <a:p>
            <a:pPr eaLnBrk="1" hangingPunct="1"/>
            <a:r>
              <a:rPr lang="en-US" sz="2700" smtClean="0"/>
              <a:t>Connects to vCenter Server or directly to an ESX/ESXi host</a:t>
            </a:r>
          </a:p>
        </p:txBody>
      </p:sp>
      <p:pic>
        <p:nvPicPr>
          <p:cNvPr id="34819" name="Picture 4"/>
          <p:cNvPicPr>
            <a:picLocks noChangeAspect="1" noChangeArrowheads="1"/>
          </p:cNvPicPr>
          <p:nvPr/>
        </p:nvPicPr>
        <p:blipFill>
          <a:blip r:embed="rId2"/>
          <a:srcRect/>
          <a:stretch>
            <a:fillRect/>
          </a:stretch>
        </p:blipFill>
        <p:spPr bwMode="auto">
          <a:xfrm>
            <a:off x="914400" y="2819400"/>
            <a:ext cx="7375525" cy="3406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defRPr/>
            </a:pPr>
            <a:r>
              <a:rPr smtClean="0">
                <a:ln>
                  <a:noFill/>
                </a:ln>
                <a:solidFill>
                  <a:schemeClr val="tx1"/>
                </a:solidFill>
                <a:effectLst/>
              </a:rPr>
              <a:t>vSphere Client</a:t>
            </a:r>
          </a:p>
        </p:txBody>
      </p:sp>
      <p:pic>
        <p:nvPicPr>
          <p:cNvPr id="35842" name="Picture 4"/>
          <p:cNvPicPr>
            <a:picLocks noChangeAspect="1" noChangeArrowheads="1"/>
          </p:cNvPicPr>
          <p:nvPr/>
        </p:nvPicPr>
        <p:blipFill>
          <a:blip r:embed="rId2"/>
          <a:srcRect/>
          <a:stretch>
            <a:fillRect/>
          </a:stretch>
        </p:blipFill>
        <p:spPr bwMode="auto">
          <a:xfrm>
            <a:off x="533400" y="914400"/>
            <a:ext cx="8077200" cy="54514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vSphere Client Home Menu</a:t>
            </a:r>
          </a:p>
        </p:txBody>
      </p:sp>
      <p:pic>
        <p:nvPicPr>
          <p:cNvPr id="36866" name="Picture 5"/>
          <p:cNvPicPr>
            <a:picLocks noChangeAspect="1" noChangeArrowheads="1"/>
          </p:cNvPicPr>
          <p:nvPr/>
        </p:nvPicPr>
        <p:blipFill>
          <a:blip r:embed="rId2"/>
          <a:srcRect/>
          <a:stretch>
            <a:fillRect/>
          </a:stretch>
        </p:blipFill>
        <p:spPr bwMode="auto">
          <a:xfrm>
            <a:off x="457200" y="1219200"/>
            <a:ext cx="7818438" cy="45196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bwMode="auto">
          <a:xfrm>
            <a:off x="533400" y="382588"/>
            <a:ext cx="8382000" cy="658812"/>
          </a:xfrm>
        </p:spPr>
        <p:txBody>
          <a:bodyPr numCol="1" anchorCtr="0" compatLnSpc="1">
            <a:prstTxWarp prst="textNoShape">
              <a:avLst/>
            </a:prstTxWarp>
          </a:bodyPr>
          <a:lstStyle/>
          <a:p>
            <a:pPr eaLnBrk="1" hangingPunct="1">
              <a:defRPr/>
            </a:pPr>
            <a:r>
              <a:rPr>
                <a:ln>
                  <a:noFill/>
                </a:ln>
                <a:solidFill>
                  <a:schemeClr val="tx1"/>
                </a:solidFill>
                <a:effectLst/>
              </a:rPr>
              <a:t>Agenda</a:t>
            </a:r>
          </a:p>
        </p:txBody>
      </p:sp>
      <p:sp>
        <p:nvSpPr>
          <p:cNvPr id="19458" name="Rectangle 3"/>
          <p:cNvSpPr>
            <a:spLocks noGrp="1"/>
          </p:cNvSpPr>
          <p:nvPr>
            <p:ph type="body" idx="1"/>
          </p:nvPr>
        </p:nvSpPr>
        <p:spPr>
          <a:xfrm>
            <a:off x="381000" y="1412875"/>
            <a:ext cx="8382000" cy="5083175"/>
          </a:xfrm>
        </p:spPr>
        <p:txBody>
          <a:bodyPr/>
          <a:lstStyle/>
          <a:p>
            <a:pPr eaLnBrk="1" hangingPunct="1"/>
            <a:r>
              <a:rPr lang="en-US" sz="2800" smtClean="0"/>
              <a:t>Virtualization</a:t>
            </a:r>
          </a:p>
          <a:p>
            <a:pPr eaLnBrk="1" hangingPunct="1"/>
            <a:r>
              <a:rPr lang="en-US" sz="2800" smtClean="0"/>
              <a:t>vSphere</a:t>
            </a:r>
          </a:p>
          <a:p>
            <a:pPr eaLnBrk="1" hangingPunct="1"/>
            <a:r>
              <a:rPr lang="en-US" sz="2800" smtClean="0"/>
              <a:t>ESXi</a:t>
            </a:r>
          </a:p>
          <a:p>
            <a:pPr eaLnBrk="1" hangingPunct="1"/>
            <a:r>
              <a:rPr lang="en-US" sz="2800" smtClean="0"/>
              <a:t>vSphere Client</a:t>
            </a:r>
          </a:p>
          <a:p>
            <a:pPr eaLnBrk="1" hangingPunct="1"/>
            <a:r>
              <a:rPr lang="en-US" sz="2800" smtClean="0"/>
              <a:t>vCenter</a:t>
            </a:r>
          </a:p>
          <a:p>
            <a:pPr eaLnBrk="1" hangingPunct="1"/>
            <a:r>
              <a:rPr lang="en-US" sz="2800" smtClean="0"/>
              <a:t>Storage</a:t>
            </a:r>
          </a:p>
          <a:p>
            <a:pPr eaLnBrk="1" hangingPunct="1"/>
            <a:r>
              <a:rPr lang="en-US" sz="2800" smtClean="0"/>
              <a:t>Implementation</a:t>
            </a:r>
          </a:p>
          <a:p>
            <a:pPr eaLnBrk="1" hangingPunct="1"/>
            <a:r>
              <a:rPr lang="en-US" sz="2800" smtClean="0"/>
              <a:t>Benefits</a:t>
            </a:r>
          </a:p>
          <a:p>
            <a:pPr eaLnBrk="1" hangingPunct="1"/>
            <a:r>
              <a:rPr lang="en-US" sz="2800" smtClean="0"/>
              <a:t>Lessons Learned</a:t>
            </a:r>
          </a:p>
          <a:p>
            <a:pPr eaLnBrk="1" hangingPunct="1"/>
            <a:r>
              <a:rPr lang="en-US" sz="2800" smtClean="0"/>
              <a:t>Demo?</a:t>
            </a:r>
          </a:p>
          <a:p>
            <a:pPr eaLnBrk="1" hangingPunct="1"/>
            <a:endParaRPr lang="en-US" sz="280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Inventory: Hosts &amp; Clusters</a:t>
            </a:r>
          </a:p>
        </p:txBody>
      </p:sp>
      <p:pic>
        <p:nvPicPr>
          <p:cNvPr id="37890" name="Picture 4"/>
          <p:cNvPicPr>
            <a:picLocks noChangeAspect="1" noChangeArrowheads="1"/>
          </p:cNvPicPr>
          <p:nvPr/>
        </p:nvPicPr>
        <p:blipFill>
          <a:blip r:embed="rId2"/>
          <a:srcRect/>
          <a:stretch>
            <a:fillRect/>
          </a:stretch>
        </p:blipFill>
        <p:spPr bwMode="auto">
          <a:xfrm>
            <a:off x="381000" y="1066800"/>
            <a:ext cx="8229600" cy="50371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Inventory: VMs &amp; Templates</a:t>
            </a:r>
          </a:p>
        </p:txBody>
      </p:sp>
      <p:pic>
        <p:nvPicPr>
          <p:cNvPr id="38914" name="Picture 4"/>
          <p:cNvPicPr>
            <a:picLocks noChangeAspect="1" noChangeArrowheads="1"/>
          </p:cNvPicPr>
          <p:nvPr/>
        </p:nvPicPr>
        <p:blipFill>
          <a:blip r:embed="rId2"/>
          <a:srcRect/>
          <a:stretch>
            <a:fillRect/>
          </a:stretch>
        </p:blipFill>
        <p:spPr bwMode="auto">
          <a:xfrm>
            <a:off x="457200" y="1143000"/>
            <a:ext cx="8153400" cy="4930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Inventory: Datastores</a:t>
            </a:r>
          </a:p>
        </p:txBody>
      </p:sp>
      <p:pic>
        <p:nvPicPr>
          <p:cNvPr id="39938" name="Picture 4"/>
          <p:cNvPicPr>
            <a:picLocks noChangeAspect="1" noChangeArrowheads="1"/>
          </p:cNvPicPr>
          <p:nvPr/>
        </p:nvPicPr>
        <p:blipFill>
          <a:blip r:embed="rId2"/>
          <a:srcRect/>
          <a:stretch>
            <a:fillRect/>
          </a:stretch>
        </p:blipFill>
        <p:spPr bwMode="auto">
          <a:xfrm>
            <a:off x="457200" y="1143000"/>
            <a:ext cx="8153400" cy="37687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Inventory: Networking</a:t>
            </a:r>
          </a:p>
        </p:txBody>
      </p:sp>
      <p:pic>
        <p:nvPicPr>
          <p:cNvPr id="40962" name="Picture 5"/>
          <p:cNvPicPr>
            <a:picLocks noChangeAspect="1" noChangeArrowheads="1"/>
          </p:cNvPicPr>
          <p:nvPr/>
        </p:nvPicPr>
        <p:blipFill>
          <a:blip r:embed="rId2"/>
          <a:srcRect/>
          <a:stretch>
            <a:fillRect/>
          </a:stretch>
        </p:blipFill>
        <p:spPr bwMode="auto">
          <a:xfrm>
            <a:off x="425450" y="1171575"/>
            <a:ext cx="8153400" cy="49387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vSphere Web Client</a:t>
            </a:r>
          </a:p>
        </p:txBody>
      </p:sp>
      <p:pic>
        <p:nvPicPr>
          <p:cNvPr id="41986" name="Picture 4"/>
          <p:cNvPicPr>
            <a:picLocks noChangeAspect="1" noChangeArrowheads="1"/>
          </p:cNvPicPr>
          <p:nvPr/>
        </p:nvPicPr>
        <p:blipFill>
          <a:blip r:embed="rId2"/>
          <a:srcRect/>
          <a:stretch>
            <a:fillRect/>
          </a:stretch>
        </p:blipFill>
        <p:spPr bwMode="auto">
          <a:xfrm>
            <a:off x="381000" y="1066800"/>
            <a:ext cx="8305800" cy="49291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Virtual motherboard of a VM</a:t>
            </a:r>
          </a:p>
        </p:txBody>
      </p:sp>
      <p:pic>
        <p:nvPicPr>
          <p:cNvPr id="43010" name="Picture 4"/>
          <p:cNvPicPr>
            <a:picLocks noChangeAspect="1" noChangeArrowheads="1"/>
          </p:cNvPicPr>
          <p:nvPr/>
        </p:nvPicPr>
        <p:blipFill>
          <a:blip r:embed="rId2"/>
          <a:srcRect/>
          <a:stretch>
            <a:fillRect/>
          </a:stretch>
        </p:blipFill>
        <p:spPr bwMode="auto">
          <a:xfrm>
            <a:off x="685800" y="1371600"/>
            <a:ext cx="7559675" cy="46307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vSphere Features</a:t>
            </a:r>
          </a:p>
        </p:txBody>
      </p:sp>
      <p:sp>
        <p:nvSpPr>
          <p:cNvPr id="44034" name="Rectangle 3"/>
          <p:cNvSpPr>
            <a:spLocks noGrp="1"/>
          </p:cNvSpPr>
          <p:nvPr>
            <p:ph type="body" idx="1"/>
          </p:nvPr>
        </p:nvSpPr>
        <p:spPr>
          <a:xfrm>
            <a:off x="304800" y="1219200"/>
            <a:ext cx="8382000" cy="3922713"/>
          </a:xfrm>
        </p:spPr>
        <p:txBody>
          <a:bodyPr/>
          <a:lstStyle/>
          <a:p>
            <a:pPr eaLnBrk="1" hangingPunct="1">
              <a:buFontTx/>
              <a:buNone/>
            </a:pPr>
            <a:r>
              <a:rPr lang="en-US" b="1" smtClean="0"/>
              <a:t>Hot Add Virtual Devices</a:t>
            </a:r>
          </a:p>
          <a:p>
            <a:pPr eaLnBrk="1" hangingPunct="1"/>
            <a:r>
              <a:rPr lang="en-US" smtClean="0"/>
              <a:t>Hot add </a:t>
            </a:r>
          </a:p>
          <a:p>
            <a:pPr lvl="1" eaLnBrk="1" hangingPunct="1"/>
            <a:r>
              <a:rPr lang="en-US" smtClean="0"/>
              <a:t>CPU </a:t>
            </a:r>
          </a:p>
          <a:p>
            <a:pPr lvl="1" eaLnBrk="1" hangingPunct="1"/>
            <a:r>
              <a:rPr lang="en-US" smtClean="0"/>
              <a:t>Memory </a:t>
            </a:r>
          </a:p>
          <a:p>
            <a:pPr eaLnBrk="1" hangingPunct="1"/>
            <a:r>
              <a:rPr lang="en-US" smtClean="0"/>
              <a:t>Hot add or remove </a:t>
            </a:r>
          </a:p>
          <a:p>
            <a:pPr lvl="1" eaLnBrk="1" hangingPunct="1"/>
            <a:r>
              <a:rPr lang="en-US" smtClean="0"/>
              <a:t>Storage devices </a:t>
            </a:r>
          </a:p>
          <a:p>
            <a:pPr lvl="1" eaLnBrk="1" hangingPunct="1"/>
            <a:r>
              <a:rPr lang="en-US" smtClean="0"/>
              <a:t>Network devices </a:t>
            </a:r>
          </a:p>
          <a:p>
            <a:pPr eaLnBrk="1" hangingPunct="1"/>
            <a:endParaRPr lang="en-US" smtClean="0"/>
          </a:p>
        </p:txBody>
      </p:sp>
      <p:pic>
        <p:nvPicPr>
          <p:cNvPr id="44035" name="Picture 4"/>
          <p:cNvPicPr>
            <a:picLocks noChangeAspect="1" noChangeArrowheads="1"/>
          </p:cNvPicPr>
          <p:nvPr/>
        </p:nvPicPr>
        <p:blipFill>
          <a:blip r:embed="rId2"/>
          <a:srcRect/>
          <a:stretch>
            <a:fillRect/>
          </a:stretch>
        </p:blipFill>
        <p:spPr bwMode="auto">
          <a:xfrm>
            <a:off x="4648200" y="1295400"/>
            <a:ext cx="4122738" cy="37036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Virtual hard disk options</a:t>
            </a:r>
          </a:p>
        </p:txBody>
      </p:sp>
      <p:pic>
        <p:nvPicPr>
          <p:cNvPr id="45058" name="Picture 4"/>
          <p:cNvPicPr>
            <a:picLocks noChangeAspect="1" noChangeArrowheads="1"/>
          </p:cNvPicPr>
          <p:nvPr/>
        </p:nvPicPr>
        <p:blipFill>
          <a:blip r:embed="rId2"/>
          <a:srcRect/>
          <a:stretch>
            <a:fillRect/>
          </a:stretch>
        </p:blipFill>
        <p:spPr bwMode="auto">
          <a:xfrm>
            <a:off x="609600" y="1371600"/>
            <a:ext cx="7543800" cy="27416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VM Snapshot</a:t>
            </a:r>
          </a:p>
        </p:txBody>
      </p:sp>
      <p:pic>
        <p:nvPicPr>
          <p:cNvPr id="46082" name="Picture 4"/>
          <p:cNvPicPr>
            <a:picLocks noChangeAspect="1" noChangeArrowheads="1"/>
          </p:cNvPicPr>
          <p:nvPr/>
        </p:nvPicPr>
        <p:blipFill>
          <a:blip r:embed="rId2"/>
          <a:srcRect/>
          <a:stretch>
            <a:fillRect/>
          </a:stretch>
        </p:blipFill>
        <p:spPr bwMode="auto">
          <a:xfrm>
            <a:off x="457200" y="1219200"/>
            <a:ext cx="8229600" cy="48561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vSphere Templates</a:t>
            </a:r>
          </a:p>
        </p:txBody>
      </p:sp>
      <p:pic>
        <p:nvPicPr>
          <p:cNvPr id="47106" name="Picture 4"/>
          <p:cNvPicPr>
            <a:picLocks noChangeAspect="1" noChangeArrowheads="1"/>
          </p:cNvPicPr>
          <p:nvPr/>
        </p:nvPicPr>
        <p:blipFill>
          <a:blip r:embed="rId2"/>
          <a:srcRect/>
          <a:stretch>
            <a:fillRect/>
          </a:stretch>
        </p:blipFill>
        <p:spPr bwMode="auto">
          <a:xfrm>
            <a:off x="609600" y="1295400"/>
            <a:ext cx="7710488" cy="3787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Virtualization</a:t>
            </a:r>
          </a:p>
        </p:txBody>
      </p:sp>
      <p:pic>
        <p:nvPicPr>
          <p:cNvPr id="20482" name="Picture 4"/>
          <p:cNvPicPr>
            <a:picLocks noChangeAspect="1" noChangeArrowheads="1"/>
          </p:cNvPicPr>
          <p:nvPr/>
        </p:nvPicPr>
        <p:blipFill>
          <a:blip r:embed="rId2"/>
          <a:srcRect/>
          <a:stretch>
            <a:fillRect/>
          </a:stretch>
        </p:blipFill>
        <p:spPr bwMode="auto">
          <a:xfrm>
            <a:off x="228600" y="1676400"/>
            <a:ext cx="8670925" cy="3330575"/>
          </a:xfrm>
          <a:prstGeom prst="rect">
            <a:avLst/>
          </a:prstGeom>
          <a:noFill/>
          <a:ln w="9525">
            <a:noFill/>
            <a:miter lim="800000"/>
            <a:headEnd/>
            <a:tailEnd/>
          </a:ln>
        </p:spPr>
      </p:pic>
      <p:sp>
        <p:nvSpPr>
          <p:cNvPr id="20483" name="AutoShape 5"/>
          <p:cNvSpPr>
            <a:spLocks noChangeArrowheads="1"/>
          </p:cNvSpPr>
          <p:nvPr/>
        </p:nvSpPr>
        <p:spPr bwMode="auto">
          <a:xfrm>
            <a:off x="4495800" y="2667000"/>
            <a:ext cx="685800" cy="1143000"/>
          </a:xfrm>
          <a:prstGeom prst="rightArrow">
            <a:avLst>
              <a:gd name="adj1" fmla="val 50000"/>
              <a:gd name="adj2" fmla="val 25000"/>
            </a:avLst>
          </a:prstGeom>
          <a:solidFill>
            <a:schemeClr val="bg2"/>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VM Cloning</a:t>
            </a:r>
          </a:p>
        </p:txBody>
      </p:sp>
      <p:pic>
        <p:nvPicPr>
          <p:cNvPr id="48130" name="Picture 4"/>
          <p:cNvPicPr>
            <a:picLocks noChangeAspect="1" noChangeArrowheads="1"/>
          </p:cNvPicPr>
          <p:nvPr/>
        </p:nvPicPr>
        <p:blipFill>
          <a:blip r:embed="rId2"/>
          <a:srcRect/>
          <a:stretch>
            <a:fillRect/>
          </a:stretch>
        </p:blipFill>
        <p:spPr bwMode="auto">
          <a:xfrm>
            <a:off x="457200" y="1143000"/>
            <a:ext cx="8305800" cy="50117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Virtual Networking</a:t>
            </a:r>
          </a:p>
        </p:txBody>
      </p:sp>
      <p:pic>
        <p:nvPicPr>
          <p:cNvPr id="49154" name="Picture 4"/>
          <p:cNvPicPr>
            <a:picLocks noChangeAspect="1" noChangeArrowheads="1"/>
          </p:cNvPicPr>
          <p:nvPr/>
        </p:nvPicPr>
        <p:blipFill>
          <a:blip r:embed="rId2"/>
          <a:srcRect/>
          <a:stretch>
            <a:fillRect/>
          </a:stretch>
        </p:blipFill>
        <p:spPr bwMode="auto">
          <a:xfrm>
            <a:off x="381000" y="1143000"/>
            <a:ext cx="8229600" cy="50450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defRPr/>
            </a:pPr>
            <a:r>
              <a:rPr smtClean="0">
                <a:ln>
                  <a:noFill/>
                </a:ln>
                <a:solidFill>
                  <a:schemeClr val="tx1"/>
                </a:solidFill>
                <a:effectLst/>
              </a:rPr>
              <a:t>Network Terminology</a:t>
            </a:r>
          </a:p>
        </p:txBody>
      </p:sp>
      <p:sp>
        <p:nvSpPr>
          <p:cNvPr id="50178" name="Rectangle 3"/>
          <p:cNvSpPr>
            <a:spLocks noGrp="1"/>
          </p:cNvSpPr>
          <p:nvPr>
            <p:ph type="body" idx="1"/>
          </p:nvPr>
        </p:nvSpPr>
        <p:spPr>
          <a:xfrm>
            <a:off x="381000" y="1412875"/>
            <a:ext cx="8382000" cy="4356100"/>
          </a:xfrm>
        </p:spPr>
        <p:txBody>
          <a:bodyPr/>
          <a:lstStyle/>
          <a:p>
            <a:r>
              <a:rPr lang="en-US" sz="2800" smtClean="0"/>
              <a:t>vmnic: physical NIC in host computer</a:t>
            </a:r>
          </a:p>
          <a:p>
            <a:r>
              <a:rPr lang="en-US" sz="2800" smtClean="0"/>
              <a:t>vswitch: virtual switch</a:t>
            </a:r>
          </a:p>
          <a:p>
            <a:r>
              <a:rPr lang="en-US" sz="2800" smtClean="0"/>
              <a:t>vnic: virtual NIC in the virtual machine</a:t>
            </a:r>
          </a:p>
          <a:p>
            <a:r>
              <a:rPr lang="en-US" sz="2800" smtClean="0"/>
              <a:t>vmhba: virtual host bus adaptor for SAN</a:t>
            </a:r>
          </a:p>
          <a:p>
            <a:r>
              <a:rPr lang="en-US" sz="2800" smtClean="0"/>
              <a:t>virtual machine port group: a unique concept in a virtual environment. Roughly a port on a virtual switch, but multiple vnics can connect to the same port group</a:t>
            </a:r>
          </a:p>
          <a:p>
            <a:r>
              <a:rPr lang="en-US" sz="2800" smtClean="0"/>
              <a:t>vmknic: virtual NIC in the VMkernel. Used by vMotion, NFS &amp; iSCSI</a:t>
            </a:r>
          </a:p>
          <a:p>
            <a:pPr>
              <a:buFontTx/>
              <a:buNone/>
            </a:pPr>
            <a:endParaRPr lang="en-US" sz="280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defRPr/>
            </a:pPr>
            <a:r>
              <a:rPr smtClean="0">
                <a:ln>
                  <a:noFill/>
                </a:ln>
                <a:solidFill>
                  <a:schemeClr val="tx1"/>
                </a:solidFill>
                <a:effectLst/>
              </a:rPr>
              <a:t>vSwitch: Virtual Switch</a:t>
            </a:r>
          </a:p>
        </p:txBody>
      </p:sp>
      <p:pic>
        <p:nvPicPr>
          <p:cNvPr id="52226" name="Picture 4"/>
          <p:cNvPicPr>
            <a:picLocks noChangeAspect="1" noChangeArrowheads="1"/>
          </p:cNvPicPr>
          <p:nvPr/>
        </p:nvPicPr>
        <p:blipFill>
          <a:blip r:embed="rId2"/>
          <a:srcRect/>
          <a:stretch>
            <a:fillRect/>
          </a:stretch>
        </p:blipFill>
        <p:spPr bwMode="auto">
          <a:xfrm>
            <a:off x="914400" y="1219200"/>
            <a:ext cx="7216775" cy="46942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Distributed Switch</a:t>
            </a:r>
          </a:p>
        </p:txBody>
      </p:sp>
      <p:sp>
        <p:nvSpPr>
          <p:cNvPr id="53250" name="Rectangle 3"/>
          <p:cNvSpPr>
            <a:spLocks noGrp="1"/>
          </p:cNvSpPr>
          <p:nvPr>
            <p:ph type="body" idx="1"/>
          </p:nvPr>
        </p:nvSpPr>
        <p:spPr>
          <a:xfrm>
            <a:off x="381000" y="1412875"/>
            <a:ext cx="8382000" cy="1946275"/>
          </a:xfrm>
        </p:spPr>
        <p:txBody>
          <a:bodyPr/>
          <a:lstStyle/>
          <a:p>
            <a:pPr eaLnBrk="1" hangingPunct="1"/>
            <a:r>
              <a:rPr lang="en-US" smtClean="0"/>
              <a:t>Aggregated datacenter-level virtual networking (vs. per-host) </a:t>
            </a:r>
          </a:p>
          <a:p>
            <a:pPr eaLnBrk="1" hangingPunct="1"/>
            <a:r>
              <a:rPr lang="en-US" smtClean="0"/>
              <a:t>Simplified management </a:t>
            </a:r>
          </a:p>
          <a:p>
            <a:pPr eaLnBrk="1" hangingPunct="1"/>
            <a:r>
              <a:rPr lang="en-US" smtClean="0"/>
              <a:t>Network statistics follow VMs </a:t>
            </a:r>
          </a:p>
        </p:txBody>
      </p:sp>
      <p:pic>
        <p:nvPicPr>
          <p:cNvPr id="53251" name="Picture 4"/>
          <p:cNvPicPr>
            <a:picLocks noChangeAspect="1" noChangeArrowheads="1"/>
          </p:cNvPicPr>
          <p:nvPr/>
        </p:nvPicPr>
        <p:blipFill>
          <a:blip r:embed="rId2"/>
          <a:srcRect/>
          <a:stretch>
            <a:fillRect/>
          </a:stretch>
        </p:blipFill>
        <p:spPr bwMode="auto">
          <a:xfrm>
            <a:off x="1905000" y="3581400"/>
            <a:ext cx="5341938" cy="18129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defRPr/>
            </a:pPr>
            <a:r>
              <a:rPr smtClean="0">
                <a:ln>
                  <a:noFill/>
                </a:ln>
                <a:solidFill>
                  <a:schemeClr val="tx1"/>
                </a:solidFill>
                <a:effectLst/>
              </a:rPr>
              <a:t>vDS: Virtual Distributed Switch</a:t>
            </a:r>
          </a:p>
        </p:txBody>
      </p:sp>
      <p:pic>
        <p:nvPicPr>
          <p:cNvPr id="54274" name="Picture 4"/>
          <p:cNvPicPr>
            <a:picLocks noChangeAspect="1" noChangeArrowheads="1"/>
          </p:cNvPicPr>
          <p:nvPr/>
        </p:nvPicPr>
        <p:blipFill>
          <a:blip r:embed="rId2"/>
          <a:srcRect/>
          <a:stretch>
            <a:fillRect/>
          </a:stretch>
        </p:blipFill>
        <p:spPr bwMode="auto">
          <a:xfrm>
            <a:off x="987425" y="1135063"/>
            <a:ext cx="7170738" cy="50371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bwMode="auto">
          <a:xfrm>
            <a:off x="381000" y="230188"/>
            <a:ext cx="8382000" cy="603250"/>
          </a:xfrm>
        </p:spPr>
        <p:txBody>
          <a:bodyPr numCol="1" anchorCtr="0" compatLnSpc="1">
            <a:prstTxWarp prst="textNoShape">
              <a:avLst/>
            </a:prstTxWarp>
          </a:bodyPr>
          <a:lstStyle/>
          <a:p>
            <a:pPr eaLnBrk="1" hangingPunct="1">
              <a:defRPr/>
            </a:pPr>
            <a:r>
              <a:rPr sz="4400">
                <a:ln>
                  <a:noFill/>
                </a:ln>
                <a:solidFill>
                  <a:schemeClr val="tx1"/>
                </a:solidFill>
                <a:effectLst/>
              </a:rPr>
              <a:t>Centralized Network Management</a:t>
            </a:r>
          </a:p>
        </p:txBody>
      </p:sp>
      <p:pic>
        <p:nvPicPr>
          <p:cNvPr id="55298" name="Picture 4"/>
          <p:cNvPicPr>
            <a:picLocks noChangeAspect="1" noChangeArrowheads="1"/>
          </p:cNvPicPr>
          <p:nvPr/>
        </p:nvPicPr>
        <p:blipFill>
          <a:blip r:embed="rId2"/>
          <a:srcRect/>
          <a:stretch>
            <a:fillRect/>
          </a:stretch>
        </p:blipFill>
        <p:spPr bwMode="auto">
          <a:xfrm>
            <a:off x="381000" y="1143000"/>
            <a:ext cx="8382000" cy="50260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Datastores</a:t>
            </a:r>
          </a:p>
        </p:txBody>
      </p:sp>
      <p:sp>
        <p:nvSpPr>
          <p:cNvPr id="56322" name="Rectangle 3"/>
          <p:cNvSpPr>
            <a:spLocks noGrp="1"/>
          </p:cNvSpPr>
          <p:nvPr>
            <p:ph type="body" idx="1"/>
          </p:nvPr>
        </p:nvSpPr>
        <p:spPr>
          <a:xfrm>
            <a:off x="381000" y="1412875"/>
            <a:ext cx="8382000" cy="1508125"/>
          </a:xfrm>
        </p:spPr>
        <p:txBody>
          <a:bodyPr/>
          <a:lstStyle/>
          <a:p>
            <a:pPr eaLnBrk="1" hangingPunct="1"/>
            <a:r>
              <a:rPr lang="en-US" smtClean="0"/>
              <a:t>VMFS</a:t>
            </a:r>
          </a:p>
          <a:p>
            <a:pPr eaLnBrk="1" hangingPunct="1"/>
            <a:r>
              <a:rPr lang="en-US" smtClean="0"/>
              <a:t>NFS</a:t>
            </a:r>
          </a:p>
          <a:p>
            <a:pPr eaLnBrk="1" hangingPunct="1"/>
            <a:r>
              <a:rPr lang="en-US" smtClean="0"/>
              <a:t>DAS</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VMFS Datastore</a:t>
            </a:r>
          </a:p>
        </p:txBody>
      </p:sp>
      <p:sp>
        <p:nvSpPr>
          <p:cNvPr id="57346" name="Rectangle 3"/>
          <p:cNvSpPr>
            <a:spLocks noGrp="1"/>
          </p:cNvSpPr>
          <p:nvPr>
            <p:ph type="body" idx="1"/>
          </p:nvPr>
        </p:nvSpPr>
        <p:spPr>
          <a:xfrm>
            <a:off x="381000" y="1412875"/>
            <a:ext cx="8382000" cy="4729163"/>
          </a:xfrm>
        </p:spPr>
        <p:txBody>
          <a:bodyPr/>
          <a:lstStyle/>
          <a:p>
            <a:pPr eaLnBrk="1" hangingPunct="1">
              <a:lnSpc>
                <a:spcPct val="80000"/>
              </a:lnSpc>
            </a:pPr>
            <a:r>
              <a:rPr lang="en-US" sz="2800" smtClean="0"/>
              <a:t>Shared VM file system </a:t>
            </a:r>
          </a:p>
          <a:p>
            <a:pPr eaLnBrk="1" hangingPunct="1">
              <a:lnSpc>
                <a:spcPct val="80000"/>
              </a:lnSpc>
            </a:pPr>
            <a:r>
              <a:rPr lang="en-US" sz="2800" smtClean="0"/>
              <a:t>Block-level access by ESX/ESXi </a:t>
            </a:r>
          </a:p>
          <a:p>
            <a:pPr eaLnBrk="1" hangingPunct="1">
              <a:lnSpc>
                <a:spcPct val="80000"/>
              </a:lnSpc>
            </a:pPr>
            <a:r>
              <a:rPr lang="en-US" sz="2800" smtClean="0"/>
              <a:t>Supported devices </a:t>
            </a:r>
          </a:p>
          <a:p>
            <a:pPr lvl="1" eaLnBrk="1" hangingPunct="1">
              <a:lnSpc>
                <a:spcPct val="80000"/>
              </a:lnSpc>
            </a:pPr>
            <a:r>
              <a:rPr lang="en-US" sz="2400" smtClean="0"/>
              <a:t>Local disk (not shared storage) </a:t>
            </a:r>
          </a:p>
          <a:p>
            <a:pPr lvl="1" eaLnBrk="1" hangingPunct="1">
              <a:lnSpc>
                <a:spcPct val="80000"/>
              </a:lnSpc>
            </a:pPr>
            <a:r>
              <a:rPr lang="en-US" sz="2400" smtClean="0"/>
              <a:t>Fibre Channel SAN </a:t>
            </a:r>
          </a:p>
          <a:p>
            <a:pPr lvl="1" eaLnBrk="1" hangingPunct="1">
              <a:lnSpc>
                <a:spcPct val="80000"/>
              </a:lnSpc>
            </a:pPr>
            <a:r>
              <a:rPr lang="en-US" sz="2400" smtClean="0"/>
              <a:t>iSCSI SAN </a:t>
            </a:r>
          </a:p>
          <a:p>
            <a:pPr eaLnBrk="1" hangingPunct="1">
              <a:lnSpc>
                <a:spcPct val="80000"/>
              </a:lnSpc>
            </a:pPr>
            <a:r>
              <a:rPr lang="en-US" sz="2800" smtClean="0"/>
              <a:t>HBA </a:t>
            </a:r>
          </a:p>
          <a:p>
            <a:pPr eaLnBrk="1" hangingPunct="1">
              <a:lnSpc>
                <a:spcPct val="80000"/>
              </a:lnSpc>
            </a:pPr>
            <a:r>
              <a:rPr lang="en-US" sz="2800" smtClean="0"/>
              <a:t>ESX/ESXi software initiator via VMkernel network port </a:t>
            </a:r>
          </a:p>
          <a:p>
            <a:pPr eaLnBrk="1" hangingPunct="1">
              <a:lnSpc>
                <a:spcPct val="80000"/>
              </a:lnSpc>
            </a:pPr>
            <a:r>
              <a:rPr lang="en-US" sz="2800" smtClean="0"/>
              <a:t>Formats </a:t>
            </a:r>
          </a:p>
          <a:p>
            <a:pPr lvl="1" eaLnBrk="1" hangingPunct="1">
              <a:lnSpc>
                <a:spcPct val="80000"/>
              </a:lnSpc>
            </a:pPr>
            <a:r>
              <a:rPr lang="en-US" sz="2400" smtClean="0"/>
              <a:t>.vmdk </a:t>
            </a:r>
          </a:p>
          <a:p>
            <a:pPr lvl="1" eaLnBrk="1" hangingPunct="1">
              <a:lnSpc>
                <a:spcPct val="80000"/>
              </a:lnSpc>
            </a:pPr>
            <a:r>
              <a:rPr lang="en-US" sz="2400" smtClean="0"/>
              <a:t>RDM (raw device mapping) to underlying LUN </a:t>
            </a:r>
          </a:p>
          <a:p>
            <a:pPr eaLnBrk="1" hangingPunct="1">
              <a:lnSpc>
                <a:spcPct val="80000"/>
              </a:lnSpc>
            </a:pPr>
            <a:endParaRPr lang="en-US" sz="2800"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NFS Datastore</a:t>
            </a:r>
          </a:p>
        </p:txBody>
      </p:sp>
      <p:sp>
        <p:nvSpPr>
          <p:cNvPr id="58370" name="Rectangle 3"/>
          <p:cNvSpPr>
            <a:spLocks noGrp="1"/>
          </p:cNvSpPr>
          <p:nvPr>
            <p:ph type="body" idx="1"/>
          </p:nvPr>
        </p:nvSpPr>
        <p:spPr>
          <a:xfrm>
            <a:off x="381000" y="1412875"/>
            <a:ext cx="8382000" cy="2513013"/>
          </a:xfrm>
        </p:spPr>
        <p:txBody>
          <a:bodyPr/>
          <a:lstStyle/>
          <a:p>
            <a:pPr eaLnBrk="1" hangingPunct="1"/>
            <a:r>
              <a:rPr lang="en-US" smtClean="0"/>
              <a:t>Shared directory on NFS server </a:t>
            </a:r>
          </a:p>
          <a:p>
            <a:pPr eaLnBrk="1" hangingPunct="1"/>
            <a:r>
              <a:rPr lang="en-US" smtClean="0"/>
              <a:t>File-level access by ESX/ESXi </a:t>
            </a:r>
          </a:p>
          <a:p>
            <a:pPr eaLnBrk="1" hangingPunct="1"/>
            <a:r>
              <a:rPr lang="en-US" smtClean="0"/>
              <a:t>Limitations </a:t>
            </a:r>
          </a:p>
          <a:p>
            <a:pPr lvl="1" eaLnBrk="1" hangingPunct="1"/>
            <a:r>
              <a:rPr lang="en-US" smtClean="0"/>
              <a:t>No RDM </a:t>
            </a:r>
          </a:p>
          <a:p>
            <a:pPr eaLnBrk="1" hangingPunct="1"/>
            <a:endParaRPr lang="en-US"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Hosted vs Native</a:t>
            </a:r>
          </a:p>
        </p:txBody>
      </p:sp>
      <p:pic>
        <p:nvPicPr>
          <p:cNvPr id="21506" name="Picture 5"/>
          <p:cNvPicPr>
            <a:picLocks noChangeAspect="1" noChangeArrowheads="1"/>
          </p:cNvPicPr>
          <p:nvPr/>
        </p:nvPicPr>
        <p:blipFill>
          <a:blip r:embed="rId2"/>
          <a:srcRect/>
          <a:stretch>
            <a:fillRect/>
          </a:stretch>
        </p:blipFill>
        <p:spPr bwMode="auto">
          <a:xfrm>
            <a:off x="1295400" y="1311275"/>
            <a:ext cx="6324600" cy="2265363"/>
          </a:xfrm>
          <a:prstGeom prst="rect">
            <a:avLst/>
          </a:prstGeom>
          <a:noFill/>
          <a:ln w="9525">
            <a:noFill/>
            <a:miter lim="800000"/>
            <a:headEnd/>
            <a:tailEnd/>
          </a:ln>
        </p:spPr>
      </p:pic>
      <p:pic>
        <p:nvPicPr>
          <p:cNvPr id="21507" name="Picture 6"/>
          <p:cNvPicPr>
            <a:picLocks noChangeAspect="1" noChangeArrowheads="1"/>
          </p:cNvPicPr>
          <p:nvPr/>
        </p:nvPicPr>
        <p:blipFill>
          <a:blip r:embed="rId3"/>
          <a:srcRect/>
          <a:stretch>
            <a:fillRect/>
          </a:stretch>
        </p:blipFill>
        <p:spPr bwMode="auto">
          <a:xfrm>
            <a:off x="990600" y="3581400"/>
            <a:ext cx="7048500" cy="23431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vMotion</a:t>
            </a:r>
          </a:p>
        </p:txBody>
      </p:sp>
      <p:sp>
        <p:nvSpPr>
          <p:cNvPr id="59394" name="Rectangle 3"/>
          <p:cNvSpPr>
            <a:spLocks noGrp="1"/>
          </p:cNvSpPr>
          <p:nvPr>
            <p:ph type="body" idx="1"/>
          </p:nvPr>
        </p:nvSpPr>
        <p:spPr>
          <a:xfrm>
            <a:off x="381000" y="1412875"/>
            <a:ext cx="8382000" cy="1377950"/>
          </a:xfrm>
        </p:spPr>
        <p:txBody>
          <a:bodyPr/>
          <a:lstStyle/>
          <a:p>
            <a:pPr eaLnBrk="1" hangingPunct="1"/>
            <a:r>
              <a:rPr lang="en-US" smtClean="0"/>
              <a:t>Common </a:t>
            </a:r>
          </a:p>
          <a:p>
            <a:pPr lvl="1" eaLnBrk="1" hangingPunct="1"/>
            <a:r>
              <a:rPr lang="en-US" smtClean="0"/>
              <a:t>Storage</a:t>
            </a:r>
          </a:p>
          <a:p>
            <a:pPr lvl="1" eaLnBrk="1" hangingPunct="1"/>
            <a:r>
              <a:rPr lang="en-US" smtClean="0"/>
              <a:t>Networking</a:t>
            </a:r>
          </a:p>
        </p:txBody>
      </p:sp>
      <p:pic>
        <p:nvPicPr>
          <p:cNvPr id="59395" name="Picture 4"/>
          <p:cNvPicPr>
            <a:picLocks noChangeAspect="1" noChangeArrowheads="1"/>
          </p:cNvPicPr>
          <p:nvPr/>
        </p:nvPicPr>
        <p:blipFill>
          <a:blip r:embed="rId2"/>
          <a:srcRect/>
          <a:stretch>
            <a:fillRect/>
          </a:stretch>
        </p:blipFill>
        <p:spPr bwMode="auto">
          <a:xfrm>
            <a:off x="3276600" y="1447800"/>
            <a:ext cx="5508625" cy="3654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vMotion</a:t>
            </a:r>
          </a:p>
        </p:txBody>
      </p:sp>
      <p:pic>
        <p:nvPicPr>
          <p:cNvPr id="60418" name="Picture 4"/>
          <p:cNvPicPr>
            <a:picLocks noChangeAspect="1" noChangeArrowheads="1"/>
          </p:cNvPicPr>
          <p:nvPr/>
        </p:nvPicPr>
        <p:blipFill>
          <a:blip r:embed="rId2"/>
          <a:srcRect/>
          <a:stretch>
            <a:fillRect/>
          </a:stretch>
        </p:blipFill>
        <p:spPr bwMode="auto">
          <a:xfrm>
            <a:off x="1066800" y="1143000"/>
            <a:ext cx="6873875" cy="5029200"/>
          </a:xfrm>
          <a:prstGeom prst="rect">
            <a:avLst/>
          </a:prstGeom>
          <a:noFill/>
          <a:ln w="9525">
            <a:noFill/>
            <a:miter lim="800000"/>
            <a:headEnd/>
            <a:tailEnd/>
          </a:ln>
        </p:spPr>
      </p:pic>
      <p:sp>
        <p:nvSpPr>
          <p:cNvPr id="60419" name="Rectangle 5"/>
          <p:cNvSpPr>
            <a:spLocks noChangeArrowheads="1"/>
          </p:cNvSpPr>
          <p:nvPr/>
        </p:nvSpPr>
        <p:spPr bwMode="auto">
          <a:xfrm>
            <a:off x="3733800" y="5783263"/>
            <a:ext cx="2286000" cy="3810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vMotion</a:t>
            </a:r>
          </a:p>
        </p:txBody>
      </p:sp>
      <p:pic>
        <p:nvPicPr>
          <p:cNvPr id="61442" name="Picture 4"/>
          <p:cNvPicPr>
            <a:picLocks noChangeAspect="1" noChangeArrowheads="1"/>
          </p:cNvPicPr>
          <p:nvPr/>
        </p:nvPicPr>
        <p:blipFill>
          <a:blip r:embed="rId2"/>
          <a:srcRect/>
          <a:stretch>
            <a:fillRect/>
          </a:stretch>
        </p:blipFill>
        <p:spPr bwMode="auto">
          <a:xfrm>
            <a:off x="1219200" y="1295400"/>
            <a:ext cx="6430963" cy="4694238"/>
          </a:xfrm>
          <a:prstGeom prst="rect">
            <a:avLst/>
          </a:prstGeom>
          <a:noFill/>
          <a:ln w="9525">
            <a:noFill/>
            <a:miter lim="800000"/>
            <a:headEnd/>
            <a:tailEnd/>
          </a:ln>
        </p:spPr>
      </p:pic>
      <p:sp>
        <p:nvSpPr>
          <p:cNvPr id="61443" name="Rectangle 5"/>
          <p:cNvSpPr>
            <a:spLocks noChangeArrowheads="1"/>
          </p:cNvSpPr>
          <p:nvPr/>
        </p:nvSpPr>
        <p:spPr bwMode="auto">
          <a:xfrm>
            <a:off x="3048000" y="5610225"/>
            <a:ext cx="2971800" cy="3810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defRPr/>
            </a:pPr>
            <a:r>
              <a:rPr smtClean="0">
                <a:ln>
                  <a:noFill/>
                </a:ln>
                <a:solidFill>
                  <a:schemeClr val="tx1"/>
                </a:solidFill>
                <a:effectLst/>
              </a:rPr>
              <a:t>Storage vMotion</a:t>
            </a:r>
          </a:p>
        </p:txBody>
      </p:sp>
      <p:sp>
        <p:nvSpPr>
          <p:cNvPr id="62466" name="Rectangle 3"/>
          <p:cNvSpPr>
            <a:spLocks noGrp="1"/>
          </p:cNvSpPr>
          <p:nvPr>
            <p:ph type="body" idx="1"/>
          </p:nvPr>
        </p:nvSpPr>
        <p:spPr>
          <a:xfrm>
            <a:off x="381000" y="1412875"/>
            <a:ext cx="5562600" cy="3795713"/>
          </a:xfrm>
        </p:spPr>
        <p:txBody>
          <a:bodyPr/>
          <a:lstStyle/>
          <a:p>
            <a:r>
              <a:rPr lang="en-US" smtClean="0"/>
              <a:t>Relocate running VM from one datastore to another datastore with zero downtime </a:t>
            </a:r>
          </a:p>
          <a:p>
            <a:r>
              <a:rPr lang="en-US" smtClean="0"/>
              <a:t>Relocate across different storage types </a:t>
            </a:r>
          </a:p>
          <a:p>
            <a:r>
              <a:rPr lang="en-US" smtClean="0"/>
              <a:t>Change VM disk format (thick or thin) </a:t>
            </a:r>
          </a:p>
          <a:p>
            <a:pPr>
              <a:buFontTx/>
              <a:buNone/>
            </a:pPr>
            <a:endParaRPr lang="en-US" smtClean="0"/>
          </a:p>
        </p:txBody>
      </p:sp>
      <p:pic>
        <p:nvPicPr>
          <p:cNvPr id="62467" name="Picture 4"/>
          <p:cNvPicPr>
            <a:picLocks noChangeAspect="1" noChangeArrowheads="1"/>
          </p:cNvPicPr>
          <p:nvPr/>
        </p:nvPicPr>
        <p:blipFill>
          <a:blip r:embed="rId2"/>
          <a:srcRect/>
          <a:stretch>
            <a:fillRect/>
          </a:stretch>
        </p:blipFill>
        <p:spPr bwMode="auto">
          <a:xfrm>
            <a:off x="6172200" y="1447800"/>
            <a:ext cx="2743200" cy="36115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defRPr/>
            </a:pPr>
            <a:r>
              <a:rPr smtClean="0">
                <a:ln>
                  <a:noFill/>
                </a:ln>
                <a:solidFill>
                  <a:schemeClr val="tx1"/>
                </a:solidFill>
                <a:effectLst/>
              </a:rPr>
              <a:t>Implementation</a:t>
            </a:r>
          </a:p>
        </p:txBody>
      </p:sp>
      <p:sp>
        <p:nvSpPr>
          <p:cNvPr id="63490" name="Rectangle 3"/>
          <p:cNvSpPr>
            <a:spLocks noGrp="1"/>
          </p:cNvSpPr>
          <p:nvPr>
            <p:ph type="body" idx="1"/>
          </p:nvPr>
        </p:nvSpPr>
        <p:spPr>
          <a:xfrm>
            <a:off x="381000" y="1412875"/>
            <a:ext cx="8382000" cy="5006975"/>
          </a:xfrm>
        </p:spPr>
        <p:txBody>
          <a:bodyPr/>
          <a:lstStyle/>
          <a:p>
            <a:r>
              <a:rPr lang="en-US" sz="2800" smtClean="0"/>
              <a:t>3 Dell R610 Servers</a:t>
            </a:r>
          </a:p>
          <a:p>
            <a:pPr lvl="1"/>
            <a:r>
              <a:rPr lang="en-US" sz="2400" smtClean="0"/>
              <a:t>2 x Quad Core 2.4GHz Xenon CPUs</a:t>
            </a:r>
          </a:p>
          <a:p>
            <a:pPr lvl="1"/>
            <a:r>
              <a:rPr lang="en-US" sz="2400" smtClean="0"/>
              <a:t>16GB RAM</a:t>
            </a:r>
          </a:p>
          <a:p>
            <a:pPr lvl="1"/>
            <a:r>
              <a:rPr lang="en-US" sz="2400" smtClean="0"/>
              <a:t>4 Gigabit NICs</a:t>
            </a:r>
          </a:p>
          <a:p>
            <a:pPr lvl="1"/>
            <a:r>
              <a:rPr lang="en-US" sz="2400" smtClean="0"/>
              <a:t>2 x 160GB SAS Drives</a:t>
            </a:r>
          </a:p>
          <a:p>
            <a:r>
              <a:rPr lang="en-US" sz="2800" smtClean="0"/>
              <a:t>1 Force10 S50V 48 port POE GigE layer 2/3 switch</a:t>
            </a:r>
          </a:p>
          <a:p>
            <a:r>
              <a:rPr lang="en-US" sz="2800" smtClean="0"/>
              <a:t>1 NetApp FAS2040</a:t>
            </a:r>
          </a:p>
          <a:p>
            <a:pPr lvl="1"/>
            <a:r>
              <a:rPr lang="en-US" sz="2400" smtClean="0"/>
              <a:t>Dual active-active controllers</a:t>
            </a:r>
          </a:p>
          <a:p>
            <a:pPr lvl="1"/>
            <a:r>
              <a:rPr lang="en-US" sz="2400" smtClean="0"/>
              <a:t>16 x 600GB SAS drives (4.8TB)</a:t>
            </a:r>
          </a:p>
          <a:p>
            <a:pPr lvl="1"/>
            <a:r>
              <a:rPr lang="en-US" sz="2400" smtClean="0"/>
              <a:t>16 x 1TB SATA drives (8TB)</a:t>
            </a:r>
          </a:p>
          <a:p>
            <a:pPr lvl="1"/>
            <a:r>
              <a:rPr lang="en-US" sz="2400" smtClean="0"/>
              <a:t>CIFS/NFS/iSCSI (HTTP/FTP/SSH)</a:t>
            </a:r>
          </a:p>
          <a:p>
            <a:r>
              <a:rPr lang="en-US" sz="2800" smtClean="0"/>
              <a:t>vSphere Essentials Plus</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5"/>
          <p:cNvSpPr>
            <a:spLocks noChangeArrowheads="1"/>
          </p:cNvSpPr>
          <p:nvPr/>
        </p:nvSpPr>
        <p:spPr bwMode="auto">
          <a:xfrm>
            <a:off x="2819400" y="4038600"/>
            <a:ext cx="3886200" cy="990600"/>
          </a:xfrm>
          <a:prstGeom prst="rect">
            <a:avLst/>
          </a:prstGeom>
          <a:solidFill>
            <a:schemeClr val="accent2"/>
          </a:solidFill>
          <a:ln w="9525">
            <a:solidFill>
              <a:schemeClr val="tx1"/>
            </a:solidFill>
            <a:miter lim="800000"/>
            <a:headEnd/>
            <a:tailEnd/>
          </a:ln>
        </p:spPr>
        <p:txBody>
          <a:bodyPr wrap="none" anchor="ctr"/>
          <a:lstStyle/>
          <a:p>
            <a:pPr algn="ctr"/>
            <a:endParaRPr lang="en-US" sz="1400"/>
          </a:p>
        </p:txBody>
      </p:sp>
      <p:sp>
        <p:nvSpPr>
          <p:cNvPr id="64514" name="Rectangle 9"/>
          <p:cNvSpPr>
            <a:spLocks noChangeArrowheads="1"/>
          </p:cNvSpPr>
          <p:nvPr/>
        </p:nvSpPr>
        <p:spPr bwMode="auto">
          <a:xfrm>
            <a:off x="3352800" y="1524000"/>
            <a:ext cx="2514600" cy="1216025"/>
          </a:xfrm>
          <a:prstGeom prst="rect">
            <a:avLst/>
          </a:prstGeom>
          <a:solidFill>
            <a:srgbClr val="CC6600"/>
          </a:solidFill>
          <a:ln w="9525">
            <a:solidFill>
              <a:schemeClr val="tx1"/>
            </a:solidFill>
            <a:miter lim="800000"/>
            <a:headEnd/>
            <a:tailEnd/>
          </a:ln>
        </p:spPr>
        <p:txBody>
          <a:bodyPr wrap="none" anchor="ctr"/>
          <a:lstStyle/>
          <a:p>
            <a:pPr algn="ctr"/>
            <a:r>
              <a:rPr lang="en-US" sz="2000" b="1"/>
              <a:t>VMS2</a:t>
            </a:r>
          </a:p>
        </p:txBody>
      </p:sp>
      <p:sp>
        <p:nvSpPr>
          <p:cNvPr id="91138" name="Rectangle 2"/>
          <p:cNvSpPr>
            <a:spLocks noGrp="1" noChangeArrowheads="1"/>
          </p:cNvSpPr>
          <p:nvPr>
            <p:ph type="title" idx="4294967295"/>
          </p:nvPr>
        </p:nvSpPr>
        <p:spPr bwMode="auto"/>
        <p:txBody>
          <a:bodyPr lIns="91440" tIns="45720" rIns="91440" bIns="45720" numCol="1" anchor="ctr" anchorCtr="0" compatLnSpc="1">
            <a:prstTxWarp prst="textNoShape">
              <a:avLst/>
            </a:prstTxWarp>
          </a:bodyPr>
          <a:lstStyle/>
          <a:p>
            <a:pPr eaLnBrk="1" hangingPunct="1">
              <a:defRPr/>
            </a:pPr>
            <a:r>
              <a:rPr smtClean="0">
                <a:ln>
                  <a:noFill/>
                </a:ln>
                <a:solidFill>
                  <a:schemeClr val="tx1"/>
                </a:solidFill>
                <a:effectLst/>
              </a:rPr>
              <a:t>Implementation</a:t>
            </a:r>
          </a:p>
        </p:txBody>
      </p:sp>
      <p:sp>
        <p:nvSpPr>
          <p:cNvPr id="64516" name="Rectangle 9"/>
          <p:cNvSpPr>
            <a:spLocks noChangeArrowheads="1"/>
          </p:cNvSpPr>
          <p:nvPr/>
        </p:nvSpPr>
        <p:spPr bwMode="auto">
          <a:xfrm>
            <a:off x="304800" y="1524000"/>
            <a:ext cx="2971800" cy="1216025"/>
          </a:xfrm>
          <a:prstGeom prst="rect">
            <a:avLst/>
          </a:prstGeom>
          <a:solidFill>
            <a:srgbClr val="CC6600"/>
          </a:solidFill>
          <a:ln w="9525">
            <a:solidFill>
              <a:schemeClr val="tx1"/>
            </a:solidFill>
            <a:miter lim="800000"/>
            <a:headEnd/>
            <a:tailEnd/>
          </a:ln>
        </p:spPr>
        <p:txBody>
          <a:bodyPr wrap="none" anchor="ctr"/>
          <a:lstStyle/>
          <a:p>
            <a:pPr algn="ctr"/>
            <a:r>
              <a:rPr lang="en-US" sz="2000" b="1"/>
              <a:t>VMS1</a:t>
            </a:r>
          </a:p>
        </p:txBody>
      </p:sp>
      <p:sp>
        <p:nvSpPr>
          <p:cNvPr id="64517" name="Rectangle 10"/>
          <p:cNvSpPr>
            <a:spLocks noChangeArrowheads="1"/>
          </p:cNvSpPr>
          <p:nvPr/>
        </p:nvSpPr>
        <p:spPr bwMode="auto">
          <a:xfrm>
            <a:off x="5943600" y="1524000"/>
            <a:ext cx="2971800" cy="1216025"/>
          </a:xfrm>
          <a:prstGeom prst="rect">
            <a:avLst/>
          </a:prstGeom>
          <a:solidFill>
            <a:srgbClr val="CC6600"/>
          </a:solidFill>
          <a:ln w="9525">
            <a:solidFill>
              <a:schemeClr val="tx1"/>
            </a:solidFill>
            <a:miter lim="800000"/>
            <a:headEnd/>
            <a:tailEnd/>
          </a:ln>
        </p:spPr>
        <p:txBody>
          <a:bodyPr wrap="none" anchor="ctr"/>
          <a:lstStyle/>
          <a:p>
            <a:pPr algn="ctr"/>
            <a:r>
              <a:rPr lang="en-US" sz="2000" b="1"/>
              <a:t>VMS2</a:t>
            </a:r>
          </a:p>
        </p:txBody>
      </p:sp>
      <p:sp>
        <p:nvSpPr>
          <p:cNvPr id="64518" name="Rectangle 11"/>
          <p:cNvSpPr>
            <a:spLocks noChangeArrowheads="1"/>
          </p:cNvSpPr>
          <p:nvPr/>
        </p:nvSpPr>
        <p:spPr bwMode="auto">
          <a:xfrm>
            <a:off x="3810000" y="3124200"/>
            <a:ext cx="1676400" cy="685800"/>
          </a:xfrm>
          <a:prstGeom prst="rect">
            <a:avLst/>
          </a:prstGeom>
          <a:solidFill>
            <a:srgbClr val="FF9900"/>
          </a:solidFill>
          <a:ln w="9525">
            <a:solidFill>
              <a:schemeClr val="tx1"/>
            </a:solidFill>
            <a:miter lim="800000"/>
            <a:headEnd/>
            <a:tailEnd/>
          </a:ln>
        </p:spPr>
        <p:txBody>
          <a:bodyPr wrap="none" anchor="ctr"/>
          <a:lstStyle/>
          <a:p>
            <a:pPr algn="ctr"/>
            <a:r>
              <a:rPr lang="en-US" sz="1400">
                <a:solidFill>
                  <a:schemeClr val="bg1"/>
                </a:solidFill>
              </a:rPr>
              <a:t>Force 10 GigE</a:t>
            </a:r>
          </a:p>
          <a:p>
            <a:pPr algn="ctr"/>
            <a:r>
              <a:rPr lang="en-US" sz="1400">
                <a:solidFill>
                  <a:schemeClr val="bg1"/>
                </a:solidFill>
              </a:rPr>
              <a:t>Storage Network</a:t>
            </a:r>
          </a:p>
        </p:txBody>
      </p:sp>
      <p:cxnSp>
        <p:nvCxnSpPr>
          <p:cNvPr id="64519" name="AutoShape 12"/>
          <p:cNvCxnSpPr>
            <a:cxnSpLocks noChangeShapeType="1"/>
            <a:stCxn id="64516" idx="2"/>
            <a:endCxn id="64518" idx="1"/>
          </p:cNvCxnSpPr>
          <p:nvPr/>
        </p:nvCxnSpPr>
        <p:spPr bwMode="auto">
          <a:xfrm rot="16200000" flipH="1">
            <a:off x="2436812" y="2093913"/>
            <a:ext cx="727075" cy="2019300"/>
          </a:xfrm>
          <a:prstGeom prst="bentConnector2">
            <a:avLst/>
          </a:prstGeom>
          <a:noFill/>
          <a:ln w="9525">
            <a:solidFill>
              <a:schemeClr val="tx1"/>
            </a:solidFill>
            <a:miter lim="800000"/>
            <a:headEnd type="triangle" w="med" len="med"/>
            <a:tailEnd type="triangle" w="med" len="med"/>
          </a:ln>
        </p:spPr>
      </p:cxnSp>
      <p:cxnSp>
        <p:nvCxnSpPr>
          <p:cNvPr id="64520" name="AutoShape 13"/>
          <p:cNvCxnSpPr>
            <a:cxnSpLocks noChangeShapeType="1"/>
          </p:cNvCxnSpPr>
          <p:nvPr/>
        </p:nvCxnSpPr>
        <p:spPr bwMode="auto">
          <a:xfrm rot="5400000">
            <a:off x="4000500" y="3998913"/>
            <a:ext cx="381000" cy="0"/>
          </a:xfrm>
          <a:prstGeom prst="straightConnector1">
            <a:avLst/>
          </a:prstGeom>
          <a:noFill/>
          <a:ln w="9525">
            <a:solidFill>
              <a:schemeClr val="tx1"/>
            </a:solidFill>
            <a:round/>
            <a:headEnd type="triangle" w="med" len="med"/>
            <a:tailEnd type="triangle" w="med" len="med"/>
          </a:ln>
        </p:spPr>
      </p:cxnSp>
      <p:cxnSp>
        <p:nvCxnSpPr>
          <p:cNvPr id="64521" name="AutoShape 14"/>
          <p:cNvCxnSpPr>
            <a:cxnSpLocks noChangeShapeType="1"/>
            <a:stCxn id="165917" idx="2"/>
            <a:endCxn id="64518" idx="3"/>
          </p:cNvCxnSpPr>
          <p:nvPr/>
        </p:nvCxnSpPr>
        <p:spPr bwMode="auto">
          <a:xfrm rot="5400000">
            <a:off x="6096000" y="2133600"/>
            <a:ext cx="723900" cy="1943100"/>
          </a:xfrm>
          <a:prstGeom prst="bentConnector2">
            <a:avLst/>
          </a:prstGeom>
          <a:noFill/>
          <a:ln w="9525">
            <a:solidFill>
              <a:schemeClr val="tx1"/>
            </a:solidFill>
            <a:miter lim="800000"/>
            <a:headEnd type="triangle" w="med" len="med"/>
            <a:tailEnd type="triangle" w="med" len="med"/>
          </a:ln>
        </p:spPr>
      </p:cxnSp>
      <p:sp>
        <p:nvSpPr>
          <p:cNvPr id="64522" name="AutoShape 15"/>
          <p:cNvSpPr>
            <a:spLocks noChangeArrowheads="1"/>
          </p:cNvSpPr>
          <p:nvPr/>
        </p:nvSpPr>
        <p:spPr bwMode="auto">
          <a:xfrm>
            <a:off x="381000" y="1828800"/>
            <a:ext cx="838200" cy="304800"/>
          </a:xfrm>
          <a:prstGeom prst="bevel">
            <a:avLst>
              <a:gd name="adj" fmla="val 12500"/>
            </a:avLst>
          </a:prstGeom>
          <a:solidFill>
            <a:schemeClr val="accent2"/>
          </a:solidFill>
          <a:ln w="9525">
            <a:solidFill>
              <a:schemeClr val="tx1"/>
            </a:solidFill>
            <a:miter lim="800000"/>
            <a:headEnd/>
            <a:tailEnd/>
          </a:ln>
        </p:spPr>
        <p:txBody>
          <a:bodyPr wrap="none" anchor="ctr"/>
          <a:lstStyle/>
          <a:p>
            <a:pPr algn="ctr"/>
            <a:r>
              <a:rPr lang="en-US" sz="1000"/>
              <a:t>POS2000</a:t>
            </a:r>
          </a:p>
        </p:txBody>
      </p:sp>
      <p:sp>
        <p:nvSpPr>
          <p:cNvPr id="64523" name="AutoShape 16"/>
          <p:cNvSpPr>
            <a:spLocks noChangeArrowheads="1"/>
          </p:cNvSpPr>
          <p:nvPr/>
        </p:nvSpPr>
        <p:spPr bwMode="auto">
          <a:xfrm>
            <a:off x="381000" y="2209800"/>
            <a:ext cx="838200" cy="304800"/>
          </a:xfrm>
          <a:prstGeom prst="bevel">
            <a:avLst>
              <a:gd name="adj" fmla="val 12500"/>
            </a:avLst>
          </a:prstGeom>
          <a:solidFill>
            <a:schemeClr val="accent2"/>
          </a:solidFill>
          <a:ln w="9525">
            <a:solidFill>
              <a:schemeClr val="tx1"/>
            </a:solidFill>
            <a:miter lim="800000"/>
            <a:headEnd/>
            <a:tailEnd/>
          </a:ln>
        </p:spPr>
        <p:txBody>
          <a:bodyPr wrap="none" anchor="ctr"/>
          <a:lstStyle/>
          <a:p>
            <a:pPr algn="ctr"/>
            <a:r>
              <a:rPr lang="en-US" sz="1000"/>
              <a:t>TimeForce</a:t>
            </a:r>
          </a:p>
        </p:txBody>
      </p:sp>
      <p:sp>
        <p:nvSpPr>
          <p:cNvPr id="165905" name="AutoShape 17"/>
          <p:cNvSpPr>
            <a:spLocks noChangeArrowheads="1"/>
          </p:cNvSpPr>
          <p:nvPr/>
        </p:nvSpPr>
        <p:spPr bwMode="auto">
          <a:xfrm>
            <a:off x="6019800" y="2359025"/>
            <a:ext cx="838200" cy="304800"/>
          </a:xfrm>
          <a:prstGeom prst="bevel">
            <a:avLst>
              <a:gd name="adj" fmla="val 12500"/>
            </a:avLst>
          </a:prstGeom>
          <a:solidFill>
            <a:schemeClr val="accent2"/>
          </a:solidFill>
          <a:ln w="9525">
            <a:solidFill>
              <a:schemeClr val="tx1"/>
            </a:solidFill>
            <a:miter lim="800000"/>
            <a:headEnd/>
            <a:tailEnd/>
          </a:ln>
        </p:spPr>
        <p:txBody>
          <a:bodyPr wrap="none" anchor="ctr"/>
          <a:lstStyle/>
          <a:p>
            <a:pPr algn="ctr"/>
            <a:r>
              <a:rPr lang="en-US" sz="1000"/>
              <a:t>FlexLM</a:t>
            </a:r>
          </a:p>
        </p:txBody>
      </p:sp>
      <p:sp>
        <p:nvSpPr>
          <p:cNvPr id="165906" name="AutoShape 18"/>
          <p:cNvSpPr>
            <a:spLocks noChangeArrowheads="1"/>
          </p:cNvSpPr>
          <p:nvPr/>
        </p:nvSpPr>
        <p:spPr bwMode="auto">
          <a:xfrm>
            <a:off x="8001000" y="2359025"/>
            <a:ext cx="838200" cy="304800"/>
          </a:xfrm>
          <a:prstGeom prst="bevel">
            <a:avLst>
              <a:gd name="adj" fmla="val 12500"/>
            </a:avLst>
          </a:prstGeom>
          <a:solidFill>
            <a:schemeClr val="accent2"/>
          </a:solidFill>
          <a:ln w="9525">
            <a:solidFill>
              <a:schemeClr val="tx1"/>
            </a:solidFill>
            <a:miter lim="800000"/>
            <a:headEnd/>
            <a:tailEnd/>
          </a:ln>
        </p:spPr>
        <p:txBody>
          <a:bodyPr wrap="none" anchor="ctr"/>
          <a:lstStyle/>
          <a:p>
            <a:pPr algn="ctr"/>
            <a:r>
              <a:rPr lang="en-US" sz="1000"/>
              <a:t>PDC</a:t>
            </a:r>
          </a:p>
        </p:txBody>
      </p:sp>
      <p:sp>
        <p:nvSpPr>
          <p:cNvPr id="165907" name="AutoShape 19"/>
          <p:cNvSpPr>
            <a:spLocks noChangeArrowheads="1"/>
          </p:cNvSpPr>
          <p:nvPr/>
        </p:nvSpPr>
        <p:spPr bwMode="auto">
          <a:xfrm>
            <a:off x="8001000" y="1597025"/>
            <a:ext cx="838200" cy="304800"/>
          </a:xfrm>
          <a:prstGeom prst="bevel">
            <a:avLst>
              <a:gd name="adj" fmla="val 12500"/>
            </a:avLst>
          </a:prstGeom>
          <a:solidFill>
            <a:schemeClr val="accent2"/>
          </a:solidFill>
          <a:ln w="9525">
            <a:solidFill>
              <a:schemeClr val="tx1"/>
            </a:solidFill>
            <a:miter lim="800000"/>
            <a:headEnd/>
            <a:tailEnd/>
          </a:ln>
        </p:spPr>
        <p:txBody>
          <a:bodyPr wrap="none" anchor="ctr"/>
          <a:lstStyle/>
          <a:p>
            <a:pPr algn="ctr"/>
            <a:r>
              <a:rPr lang="en-US" sz="1000"/>
              <a:t>BarTender</a:t>
            </a:r>
          </a:p>
        </p:txBody>
      </p:sp>
      <p:sp>
        <p:nvSpPr>
          <p:cNvPr id="165908" name="AutoShape 20"/>
          <p:cNvSpPr>
            <a:spLocks noChangeArrowheads="1"/>
          </p:cNvSpPr>
          <p:nvPr/>
        </p:nvSpPr>
        <p:spPr bwMode="auto">
          <a:xfrm>
            <a:off x="6019800" y="1597025"/>
            <a:ext cx="838200" cy="304800"/>
          </a:xfrm>
          <a:prstGeom prst="bevel">
            <a:avLst>
              <a:gd name="adj" fmla="val 12500"/>
            </a:avLst>
          </a:prstGeom>
          <a:solidFill>
            <a:schemeClr val="accent2"/>
          </a:solidFill>
          <a:ln w="9525">
            <a:solidFill>
              <a:schemeClr val="tx1"/>
            </a:solidFill>
            <a:miter lim="800000"/>
            <a:headEnd/>
            <a:tailEnd/>
          </a:ln>
        </p:spPr>
        <p:txBody>
          <a:bodyPr wrap="none" anchor="ctr"/>
          <a:lstStyle/>
          <a:p>
            <a:pPr algn="ctr"/>
            <a:r>
              <a:rPr lang="en-US" sz="1000"/>
              <a:t>NDS Admin</a:t>
            </a:r>
          </a:p>
        </p:txBody>
      </p:sp>
      <p:sp>
        <p:nvSpPr>
          <p:cNvPr id="64528" name="AutoShape 21"/>
          <p:cNvSpPr>
            <a:spLocks noChangeArrowheads="1"/>
          </p:cNvSpPr>
          <p:nvPr/>
        </p:nvSpPr>
        <p:spPr bwMode="auto">
          <a:xfrm>
            <a:off x="5105400" y="1752600"/>
            <a:ext cx="685800" cy="304800"/>
          </a:xfrm>
          <a:prstGeom prst="bevel">
            <a:avLst>
              <a:gd name="adj" fmla="val 12500"/>
            </a:avLst>
          </a:prstGeom>
          <a:solidFill>
            <a:schemeClr val="accent2"/>
          </a:solidFill>
          <a:ln w="9525">
            <a:solidFill>
              <a:schemeClr val="tx1"/>
            </a:solidFill>
            <a:miter lim="800000"/>
            <a:headEnd/>
            <a:tailEnd/>
          </a:ln>
        </p:spPr>
        <p:txBody>
          <a:bodyPr wrap="none" anchor="ctr"/>
          <a:lstStyle/>
          <a:p>
            <a:pPr algn="ctr"/>
            <a:r>
              <a:rPr lang="en-US" sz="1000"/>
              <a:t>DNC</a:t>
            </a:r>
          </a:p>
        </p:txBody>
      </p:sp>
      <p:sp>
        <p:nvSpPr>
          <p:cNvPr id="64529" name="AutoShape 22"/>
          <p:cNvSpPr>
            <a:spLocks noChangeArrowheads="1"/>
          </p:cNvSpPr>
          <p:nvPr/>
        </p:nvSpPr>
        <p:spPr bwMode="auto">
          <a:xfrm>
            <a:off x="5105400" y="2133600"/>
            <a:ext cx="685800" cy="304800"/>
          </a:xfrm>
          <a:prstGeom prst="bevel">
            <a:avLst>
              <a:gd name="adj" fmla="val 12500"/>
            </a:avLst>
          </a:prstGeom>
          <a:solidFill>
            <a:schemeClr val="accent2"/>
          </a:solidFill>
          <a:ln w="9525">
            <a:solidFill>
              <a:schemeClr val="tx1"/>
            </a:solidFill>
            <a:miter lim="800000"/>
            <a:headEnd/>
            <a:tailEnd/>
          </a:ln>
        </p:spPr>
        <p:txBody>
          <a:bodyPr wrap="none" anchor="ctr"/>
          <a:lstStyle/>
          <a:p>
            <a:pPr algn="ctr"/>
            <a:r>
              <a:rPr lang="en-US" sz="1000"/>
              <a:t>SAV</a:t>
            </a:r>
          </a:p>
        </p:txBody>
      </p:sp>
      <p:cxnSp>
        <p:nvCxnSpPr>
          <p:cNvPr id="64530" name="AutoShape 24"/>
          <p:cNvCxnSpPr>
            <a:cxnSpLocks noChangeShapeType="1"/>
            <a:endCxn id="64518" idx="0"/>
          </p:cNvCxnSpPr>
          <p:nvPr/>
        </p:nvCxnSpPr>
        <p:spPr bwMode="auto">
          <a:xfrm rot="5400000">
            <a:off x="4456112" y="2932113"/>
            <a:ext cx="384175" cy="0"/>
          </a:xfrm>
          <a:prstGeom prst="straightConnector1">
            <a:avLst/>
          </a:prstGeom>
          <a:noFill/>
          <a:ln w="9525">
            <a:solidFill>
              <a:schemeClr val="tx1"/>
            </a:solidFill>
            <a:round/>
            <a:headEnd type="triangle" w="med" len="med"/>
            <a:tailEnd type="triangle" w="med" len="med"/>
          </a:ln>
        </p:spPr>
      </p:cxnSp>
      <p:sp>
        <p:nvSpPr>
          <p:cNvPr id="64531" name="Rectangle 25"/>
          <p:cNvSpPr>
            <a:spLocks noChangeArrowheads="1"/>
          </p:cNvSpPr>
          <p:nvPr/>
        </p:nvSpPr>
        <p:spPr bwMode="auto">
          <a:xfrm>
            <a:off x="3886200" y="5638800"/>
            <a:ext cx="1676400" cy="685800"/>
          </a:xfrm>
          <a:prstGeom prst="rect">
            <a:avLst/>
          </a:prstGeom>
          <a:solidFill>
            <a:schemeClr val="accent2"/>
          </a:solidFill>
          <a:ln w="9525">
            <a:solidFill>
              <a:schemeClr val="tx1"/>
            </a:solidFill>
            <a:miter lim="800000"/>
            <a:headEnd/>
            <a:tailEnd/>
          </a:ln>
        </p:spPr>
        <p:txBody>
          <a:bodyPr wrap="none" anchor="ctr"/>
          <a:lstStyle/>
          <a:p>
            <a:pPr algn="ctr"/>
            <a:r>
              <a:rPr lang="en-US" sz="1400"/>
              <a:t>GigE LAN</a:t>
            </a:r>
          </a:p>
        </p:txBody>
      </p:sp>
      <p:cxnSp>
        <p:nvCxnSpPr>
          <p:cNvPr id="64532" name="AutoShape 26"/>
          <p:cNvCxnSpPr>
            <a:cxnSpLocks noChangeShapeType="1"/>
          </p:cNvCxnSpPr>
          <p:nvPr/>
        </p:nvCxnSpPr>
        <p:spPr bwMode="auto">
          <a:xfrm>
            <a:off x="4191000" y="4876800"/>
            <a:ext cx="1588" cy="762000"/>
          </a:xfrm>
          <a:prstGeom prst="straightConnector1">
            <a:avLst/>
          </a:prstGeom>
          <a:noFill/>
          <a:ln w="9525">
            <a:solidFill>
              <a:schemeClr val="tx1"/>
            </a:solidFill>
            <a:round/>
            <a:headEnd type="triangle" w="med" len="med"/>
            <a:tailEnd type="triangle" w="med" len="med"/>
          </a:ln>
        </p:spPr>
      </p:cxnSp>
      <p:cxnSp>
        <p:nvCxnSpPr>
          <p:cNvPr id="64533" name="AutoShape 27"/>
          <p:cNvCxnSpPr>
            <a:cxnSpLocks noChangeShapeType="1"/>
            <a:endCxn id="64531" idx="1"/>
          </p:cNvCxnSpPr>
          <p:nvPr/>
        </p:nvCxnSpPr>
        <p:spPr bwMode="auto">
          <a:xfrm rot="16200000" flipH="1">
            <a:off x="971550" y="3067050"/>
            <a:ext cx="3238500" cy="2590800"/>
          </a:xfrm>
          <a:prstGeom prst="bentConnector2">
            <a:avLst/>
          </a:prstGeom>
          <a:noFill/>
          <a:ln w="9525">
            <a:solidFill>
              <a:schemeClr val="tx1"/>
            </a:solidFill>
            <a:miter lim="800000"/>
            <a:headEnd type="triangle" w="med" len="med"/>
            <a:tailEnd type="triangle" w="med" len="med"/>
          </a:ln>
        </p:spPr>
      </p:cxnSp>
      <p:cxnSp>
        <p:nvCxnSpPr>
          <p:cNvPr id="64534" name="AutoShape 28"/>
          <p:cNvCxnSpPr>
            <a:cxnSpLocks noChangeShapeType="1"/>
            <a:endCxn id="64531" idx="3"/>
          </p:cNvCxnSpPr>
          <p:nvPr/>
        </p:nvCxnSpPr>
        <p:spPr bwMode="auto">
          <a:xfrm rot="5400000">
            <a:off x="5162550" y="3143250"/>
            <a:ext cx="3238500" cy="2438400"/>
          </a:xfrm>
          <a:prstGeom prst="bentConnector2">
            <a:avLst/>
          </a:prstGeom>
          <a:noFill/>
          <a:ln w="9525">
            <a:solidFill>
              <a:schemeClr val="tx1"/>
            </a:solidFill>
            <a:miter lim="800000"/>
            <a:headEnd type="triangle" w="med" len="med"/>
            <a:tailEnd type="triangle" w="med" len="med"/>
          </a:ln>
        </p:spPr>
      </p:cxnSp>
      <p:sp>
        <p:nvSpPr>
          <p:cNvPr id="165917" name="Rectangle 29"/>
          <p:cNvSpPr>
            <a:spLocks noChangeArrowheads="1"/>
          </p:cNvSpPr>
          <p:nvPr/>
        </p:nvSpPr>
        <p:spPr bwMode="auto">
          <a:xfrm>
            <a:off x="5943600" y="1527175"/>
            <a:ext cx="2971800" cy="1216025"/>
          </a:xfrm>
          <a:prstGeom prst="rect">
            <a:avLst/>
          </a:prstGeom>
          <a:pattFill prst="wdUpDiag">
            <a:fgClr>
              <a:srgbClr val="CC6600">
                <a:alpha val="50980"/>
              </a:srgbClr>
            </a:fgClr>
            <a:bgClr>
              <a:srgbClr val="FFFFFF">
                <a:alpha val="50980"/>
              </a:srgbClr>
            </a:bgClr>
          </a:pattFill>
          <a:ln w="9525">
            <a:solidFill>
              <a:schemeClr val="tx1"/>
            </a:solidFill>
            <a:prstDash val="dash"/>
            <a:miter lim="800000"/>
            <a:headEnd/>
            <a:tailEnd/>
          </a:ln>
        </p:spPr>
        <p:txBody>
          <a:bodyPr wrap="none" anchor="ctr"/>
          <a:lstStyle/>
          <a:p>
            <a:pPr algn="ctr"/>
            <a:r>
              <a:rPr lang="en-US" sz="2000" b="1">
                <a:solidFill>
                  <a:schemeClr val="bg1"/>
                </a:solidFill>
              </a:rPr>
              <a:t>VMS2</a:t>
            </a:r>
          </a:p>
        </p:txBody>
      </p:sp>
      <p:sp>
        <p:nvSpPr>
          <p:cNvPr id="27" name="AutoShape 17"/>
          <p:cNvSpPr>
            <a:spLocks noChangeArrowheads="1"/>
          </p:cNvSpPr>
          <p:nvPr/>
        </p:nvSpPr>
        <p:spPr bwMode="auto">
          <a:xfrm>
            <a:off x="400050" y="2344738"/>
            <a:ext cx="838200" cy="304800"/>
          </a:xfrm>
          <a:prstGeom prst="bevel">
            <a:avLst>
              <a:gd name="adj" fmla="val 12500"/>
            </a:avLst>
          </a:prstGeom>
          <a:solidFill>
            <a:schemeClr val="accent2"/>
          </a:solidFill>
          <a:ln w="9525">
            <a:solidFill>
              <a:schemeClr val="tx1"/>
            </a:solidFill>
            <a:miter lim="800000"/>
            <a:headEnd/>
            <a:tailEnd/>
          </a:ln>
        </p:spPr>
        <p:txBody>
          <a:bodyPr wrap="none" anchor="ctr"/>
          <a:lstStyle/>
          <a:p>
            <a:pPr algn="ctr"/>
            <a:r>
              <a:rPr lang="en-US" sz="1000"/>
              <a:t>FlexLM</a:t>
            </a:r>
          </a:p>
        </p:txBody>
      </p:sp>
      <p:sp>
        <p:nvSpPr>
          <p:cNvPr id="28" name="AutoShape 18"/>
          <p:cNvSpPr>
            <a:spLocks noChangeArrowheads="1"/>
          </p:cNvSpPr>
          <p:nvPr/>
        </p:nvSpPr>
        <p:spPr bwMode="auto">
          <a:xfrm>
            <a:off x="2381250" y="2344738"/>
            <a:ext cx="838200" cy="304800"/>
          </a:xfrm>
          <a:prstGeom prst="bevel">
            <a:avLst>
              <a:gd name="adj" fmla="val 12500"/>
            </a:avLst>
          </a:prstGeom>
          <a:solidFill>
            <a:schemeClr val="accent2"/>
          </a:solidFill>
          <a:ln w="9525">
            <a:solidFill>
              <a:schemeClr val="tx1"/>
            </a:solidFill>
            <a:miter lim="800000"/>
            <a:headEnd/>
            <a:tailEnd/>
          </a:ln>
        </p:spPr>
        <p:txBody>
          <a:bodyPr wrap="none" anchor="ctr"/>
          <a:lstStyle/>
          <a:p>
            <a:pPr algn="ctr"/>
            <a:r>
              <a:rPr lang="en-US" sz="1000"/>
              <a:t>PDC</a:t>
            </a:r>
          </a:p>
        </p:txBody>
      </p:sp>
      <p:sp>
        <p:nvSpPr>
          <p:cNvPr id="29" name="AutoShape 19"/>
          <p:cNvSpPr>
            <a:spLocks noChangeArrowheads="1"/>
          </p:cNvSpPr>
          <p:nvPr/>
        </p:nvSpPr>
        <p:spPr bwMode="auto">
          <a:xfrm>
            <a:off x="2381250" y="1582738"/>
            <a:ext cx="838200" cy="304800"/>
          </a:xfrm>
          <a:prstGeom prst="bevel">
            <a:avLst>
              <a:gd name="adj" fmla="val 12500"/>
            </a:avLst>
          </a:prstGeom>
          <a:solidFill>
            <a:schemeClr val="accent2"/>
          </a:solidFill>
          <a:ln w="9525">
            <a:solidFill>
              <a:schemeClr val="tx1"/>
            </a:solidFill>
            <a:miter lim="800000"/>
            <a:headEnd/>
            <a:tailEnd/>
          </a:ln>
        </p:spPr>
        <p:txBody>
          <a:bodyPr wrap="none" anchor="ctr"/>
          <a:lstStyle/>
          <a:p>
            <a:pPr algn="ctr"/>
            <a:r>
              <a:rPr lang="en-US" sz="1000"/>
              <a:t>BarTender</a:t>
            </a:r>
          </a:p>
        </p:txBody>
      </p:sp>
      <p:sp>
        <p:nvSpPr>
          <p:cNvPr id="30" name="AutoShape 20"/>
          <p:cNvSpPr>
            <a:spLocks noChangeArrowheads="1"/>
          </p:cNvSpPr>
          <p:nvPr/>
        </p:nvSpPr>
        <p:spPr bwMode="auto">
          <a:xfrm>
            <a:off x="400050" y="1582738"/>
            <a:ext cx="838200" cy="304800"/>
          </a:xfrm>
          <a:prstGeom prst="bevel">
            <a:avLst>
              <a:gd name="adj" fmla="val 12500"/>
            </a:avLst>
          </a:prstGeom>
          <a:solidFill>
            <a:schemeClr val="accent2"/>
          </a:solidFill>
          <a:ln w="9525">
            <a:solidFill>
              <a:schemeClr val="tx1"/>
            </a:solidFill>
            <a:miter lim="800000"/>
            <a:headEnd/>
            <a:tailEnd/>
          </a:ln>
        </p:spPr>
        <p:txBody>
          <a:bodyPr wrap="none" anchor="ctr"/>
          <a:lstStyle/>
          <a:p>
            <a:pPr algn="ctr"/>
            <a:r>
              <a:rPr lang="en-US" sz="1000"/>
              <a:t>NDS Admin</a:t>
            </a:r>
          </a:p>
        </p:txBody>
      </p:sp>
      <p:sp>
        <p:nvSpPr>
          <p:cNvPr id="64540" name="AutoShape 30"/>
          <p:cNvSpPr>
            <a:spLocks noChangeArrowheads="1"/>
          </p:cNvSpPr>
          <p:nvPr/>
        </p:nvSpPr>
        <p:spPr bwMode="auto">
          <a:xfrm>
            <a:off x="5715000" y="4267200"/>
            <a:ext cx="685800" cy="533400"/>
          </a:xfrm>
          <a:prstGeom prst="can">
            <a:avLst>
              <a:gd name="adj" fmla="val 25000"/>
            </a:avLst>
          </a:prstGeom>
          <a:solidFill>
            <a:srgbClr val="FF9900"/>
          </a:solidFill>
          <a:ln w="9525">
            <a:solidFill>
              <a:schemeClr val="tx1"/>
            </a:solidFill>
            <a:round/>
            <a:headEnd/>
            <a:tailEnd/>
          </a:ln>
        </p:spPr>
        <p:txBody>
          <a:bodyPr wrap="none" anchor="ctr"/>
          <a:lstStyle/>
          <a:p>
            <a:pPr algn="ctr"/>
            <a:r>
              <a:rPr lang="en-US" sz="1400">
                <a:solidFill>
                  <a:schemeClr val="bg1"/>
                </a:solidFill>
              </a:rPr>
              <a:t>SATA</a:t>
            </a:r>
          </a:p>
        </p:txBody>
      </p:sp>
      <p:cxnSp>
        <p:nvCxnSpPr>
          <p:cNvPr id="64541" name="AutoShape 12"/>
          <p:cNvCxnSpPr>
            <a:cxnSpLocks noChangeShapeType="1"/>
          </p:cNvCxnSpPr>
          <p:nvPr/>
        </p:nvCxnSpPr>
        <p:spPr bwMode="auto">
          <a:xfrm>
            <a:off x="1820863" y="2740025"/>
            <a:ext cx="1981200" cy="841375"/>
          </a:xfrm>
          <a:prstGeom prst="bentConnector3">
            <a:avLst>
              <a:gd name="adj1" fmla="val -6329"/>
            </a:avLst>
          </a:prstGeom>
          <a:noFill/>
          <a:ln w="9525">
            <a:solidFill>
              <a:schemeClr val="tx1"/>
            </a:solidFill>
            <a:miter lim="800000"/>
            <a:headEnd type="triangle" w="med" len="med"/>
            <a:tailEnd type="triangle" w="med" len="med"/>
          </a:ln>
        </p:spPr>
      </p:cxnSp>
      <p:cxnSp>
        <p:nvCxnSpPr>
          <p:cNvPr id="64542" name="AutoShape 12"/>
          <p:cNvCxnSpPr>
            <a:cxnSpLocks noChangeShapeType="1"/>
          </p:cNvCxnSpPr>
          <p:nvPr/>
        </p:nvCxnSpPr>
        <p:spPr bwMode="auto">
          <a:xfrm flipH="1">
            <a:off x="5486400" y="2743200"/>
            <a:ext cx="1981200" cy="841375"/>
          </a:xfrm>
          <a:prstGeom prst="bentConnector3">
            <a:avLst>
              <a:gd name="adj1" fmla="val -3208"/>
            </a:avLst>
          </a:prstGeom>
          <a:noFill/>
          <a:ln w="9525">
            <a:solidFill>
              <a:schemeClr val="tx1"/>
            </a:solidFill>
            <a:miter lim="800000"/>
            <a:headEnd type="triangle" w="med" len="med"/>
            <a:tailEnd type="triangle" w="med" len="med"/>
          </a:ln>
        </p:spPr>
      </p:cxnSp>
      <p:cxnSp>
        <p:nvCxnSpPr>
          <p:cNvPr id="64543" name="AutoShape 24"/>
          <p:cNvCxnSpPr>
            <a:cxnSpLocks noChangeShapeType="1"/>
          </p:cNvCxnSpPr>
          <p:nvPr/>
        </p:nvCxnSpPr>
        <p:spPr bwMode="auto">
          <a:xfrm rot="5400000">
            <a:off x="4532312" y="2935288"/>
            <a:ext cx="384175" cy="0"/>
          </a:xfrm>
          <a:prstGeom prst="straightConnector1">
            <a:avLst/>
          </a:prstGeom>
          <a:noFill/>
          <a:ln w="9525">
            <a:solidFill>
              <a:schemeClr val="tx1"/>
            </a:solidFill>
            <a:round/>
            <a:headEnd type="triangle" w="med" len="med"/>
            <a:tailEnd type="triangle" w="med" len="med"/>
          </a:ln>
        </p:spPr>
      </p:cxnSp>
      <p:cxnSp>
        <p:nvCxnSpPr>
          <p:cNvPr id="64544" name="AutoShape 13"/>
          <p:cNvCxnSpPr>
            <a:cxnSpLocks noChangeShapeType="1"/>
          </p:cNvCxnSpPr>
          <p:nvPr/>
        </p:nvCxnSpPr>
        <p:spPr bwMode="auto">
          <a:xfrm rot="5400000">
            <a:off x="4076700" y="3998913"/>
            <a:ext cx="381000" cy="0"/>
          </a:xfrm>
          <a:prstGeom prst="straightConnector1">
            <a:avLst/>
          </a:prstGeom>
          <a:noFill/>
          <a:ln w="9525">
            <a:solidFill>
              <a:schemeClr val="tx1"/>
            </a:solidFill>
            <a:round/>
            <a:headEnd type="triangle" w="med" len="med"/>
            <a:tailEnd type="triangle" w="med" len="med"/>
          </a:ln>
        </p:spPr>
      </p:cxnSp>
      <p:sp>
        <p:nvSpPr>
          <p:cNvPr id="64545" name="AutoShape 43"/>
          <p:cNvSpPr>
            <a:spLocks noChangeArrowheads="1"/>
          </p:cNvSpPr>
          <p:nvPr/>
        </p:nvSpPr>
        <p:spPr bwMode="auto">
          <a:xfrm>
            <a:off x="2971800" y="4267200"/>
            <a:ext cx="609600" cy="479425"/>
          </a:xfrm>
          <a:prstGeom prst="can">
            <a:avLst>
              <a:gd name="adj" fmla="val 25000"/>
            </a:avLst>
          </a:prstGeom>
          <a:solidFill>
            <a:srgbClr val="FF9900"/>
          </a:solidFill>
          <a:ln w="9525">
            <a:solidFill>
              <a:schemeClr val="tx1"/>
            </a:solidFill>
            <a:round/>
            <a:headEnd/>
            <a:tailEnd/>
          </a:ln>
        </p:spPr>
        <p:txBody>
          <a:bodyPr wrap="none" anchor="ctr"/>
          <a:lstStyle/>
          <a:p>
            <a:pPr algn="ctr"/>
            <a:r>
              <a:rPr lang="en-US" sz="1400">
                <a:solidFill>
                  <a:schemeClr val="bg1"/>
                </a:solidFill>
              </a:rPr>
              <a:t>SAS</a:t>
            </a:r>
          </a:p>
        </p:txBody>
      </p:sp>
      <p:sp>
        <p:nvSpPr>
          <p:cNvPr id="64546" name="Rectangle 11"/>
          <p:cNvSpPr>
            <a:spLocks noChangeArrowheads="1"/>
          </p:cNvSpPr>
          <p:nvPr/>
        </p:nvSpPr>
        <p:spPr bwMode="auto">
          <a:xfrm>
            <a:off x="3886200" y="4191000"/>
            <a:ext cx="685800" cy="685800"/>
          </a:xfrm>
          <a:prstGeom prst="rect">
            <a:avLst/>
          </a:prstGeom>
          <a:solidFill>
            <a:srgbClr val="FF9900"/>
          </a:solidFill>
          <a:ln w="9525">
            <a:solidFill>
              <a:schemeClr val="tx1"/>
            </a:solidFill>
            <a:miter lim="800000"/>
            <a:headEnd/>
            <a:tailEnd/>
          </a:ln>
        </p:spPr>
        <p:txBody>
          <a:bodyPr wrap="none" anchor="ctr"/>
          <a:lstStyle/>
          <a:p>
            <a:pPr algn="ctr"/>
            <a:r>
              <a:rPr lang="en-US" sz="1400">
                <a:solidFill>
                  <a:schemeClr val="bg1"/>
                </a:solidFill>
              </a:rPr>
              <a:t>FAS1</a:t>
            </a:r>
          </a:p>
        </p:txBody>
      </p:sp>
      <p:sp>
        <p:nvSpPr>
          <p:cNvPr id="64547" name="Rectangle 11"/>
          <p:cNvSpPr>
            <a:spLocks noChangeArrowheads="1"/>
          </p:cNvSpPr>
          <p:nvPr/>
        </p:nvSpPr>
        <p:spPr bwMode="auto">
          <a:xfrm>
            <a:off x="4724400" y="4191000"/>
            <a:ext cx="685800" cy="685800"/>
          </a:xfrm>
          <a:prstGeom prst="rect">
            <a:avLst/>
          </a:prstGeom>
          <a:solidFill>
            <a:srgbClr val="FF9900"/>
          </a:solidFill>
          <a:ln w="9525">
            <a:solidFill>
              <a:schemeClr val="tx1"/>
            </a:solidFill>
            <a:miter lim="800000"/>
            <a:headEnd/>
            <a:tailEnd/>
          </a:ln>
        </p:spPr>
        <p:txBody>
          <a:bodyPr wrap="none" anchor="ctr"/>
          <a:lstStyle/>
          <a:p>
            <a:pPr algn="ctr"/>
            <a:r>
              <a:rPr lang="en-US" sz="1400">
                <a:solidFill>
                  <a:schemeClr val="bg1"/>
                </a:solidFill>
              </a:rPr>
              <a:t>FAS2</a:t>
            </a:r>
          </a:p>
        </p:txBody>
      </p:sp>
      <p:cxnSp>
        <p:nvCxnSpPr>
          <p:cNvPr id="64548" name="AutoShape 13"/>
          <p:cNvCxnSpPr>
            <a:cxnSpLocks noChangeShapeType="1"/>
          </p:cNvCxnSpPr>
          <p:nvPr/>
        </p:nvCxnSpPr>
        <p:spPr bwMode="auto">
          <a:xfrm rot="5400000">
            <a:off x="4854575" y="3998913"/>
            <a:ext cx="381000" cy="0"/>
          </a:xfrm>
          <a:prstGeom prst="straightConnector1">
            <a:avLst/>
          </a:prstGeom>
          <a:noFill/>
          <a:ln w="9525">
            <a:solidFill>
              <a:schemeClr val="tx1"/>
            </a:solidFill>
            <a:round/>
            <a:headEnd type="triangle" w="med" len="med"/>
            <a:tailEnd type="triangle" w="med" len="med"/>
          </a:ln>
        </p:spPr>
      </p:cxnSp>
      <p:cxnSp>
        <p:nvCxnSpPr>
          <p:cNvPr id="64549" name="AutoShape 13"/>
          <p:cNvCxnSpPr>
            <a:cxnSpLocks noChangeShapeType="1"/>
          </p:cNvCxnSpPr>
          <p:nvPr/>
        </p:nvCxnSpPr>
        <p:spPr bwMode="auto">
          <a:xfrm rot="5400000">
            <a:off x="4930775" y="3998913"/>
            <a:ext cx="381000" cy="0"/>
          </a:xfrm>
          <a:prstGeom prst="straightConnector1">
            <a:avLst/>
          </a:prstGeom>
          <a:noFill/>
          <a:ln w="9525">
            <a:solidFill>
              <a:schemeClr val="tx1"/>
            </a:solidFill>
            <a:round/>
            <a:headEnd type="triangle" w="med" len="med"/>
            <a:tailEnd type="triangle" w="med" len="med"/>
          </a:ln>
        </p:spPr>
      </p:cxnSp>
      <p:sp>
        <p:nvSpPr>
          <p:cNvPr id="64550" name="Line 50"/>
          <p:cNvSpPr>
            <a:spLocks noChangeShapeType="1"/>
          </p:cNvSpPr>
          <p:nvPr/>
        </p:nvSpPr>
        <p:spPr bwMode="auto">
          <a:xfrm>
            <a:off x="3581400" y="4495800"/>
            <a:ext cx="304800" cy="0"/>
          </a:xfrm>
          <a:prstGeom prst="line">
            <a:avLst/>
          </a:prstGeom>
          <a:noFill/>
          <a:ln w="9525">
            <a:solidFill>
              <a:schemeClr val="tx1"/>
            </a:solidFill>
            <a:round/>
            <a:headEnd type="triangle" w="med" len="med"/>
            <a:tailEnd type="triangle" w="med" len="med"/>
          </a:ln>
        </p:spPr>
        <p:txBody>
          <a:bodyPr/>
          <a:lstStyle/>
          <a:p>
            <a:endParaRPr lang="en-US"/>
          </a:p>
        </p:txBody>
      </p:sp>
      <p:sp>
        <p:nvSpPr>
          <p:cNvPr id="64551" name="Line 51"/>
          <p:cNvSpPr>
            <a:spLocks noChangeShapeType="1"/>
          </p:cNvSpPr>
          <p:nvPr/>
        </p:nvSpPr>
        <p:spPr bwMode="auto">
          <a:xfrm>
            <a:off x="5410200" y="4495800"/>
            <a:ext cx="304800" cy="0"/>
          </a:xfrm>
          <a:prstGeom prst="line">
            <a:avLst/>
          </a:prstGeom>
          <a:noFill/>
          <a:ln w="9525">
            <a:solidFill>
              <a:schemeClr val="tx1"/>
            </a:solidFill>
            <a:round/>
            <a:headEnd type="triangle" w="med" len="med"/>
            <a:tailEnd type="triangle" w="med" len="med"/>
          </a:ln>
        </p:spPr>
        <p:txBody>
          <a:bodyPr/>
          <a:lstStyle/>
          <a:p>
            <a:endParaRPr lang="en-US"/>
          </a:p>
        </p:txBody>
      </p:sp>
      <p:cxnSp>
        <p:nvCxnSpPr>
          <p:cNvPr id="64552" name="AutoShape 27"/>
          <p:cNvCxnSpPr>
            <a:cxnSpLocks noChangeShapeType="1"/>
          </p:cNvCxnSpPr>
          <p:nvPr/>
        </p:nvCxnSpPr>
        <p:spPr bwMode="auto">
          <a:xfrm rot="16200000" flipH="1">
            <a:off x="971550" y="3143250"/>
            <a:ext cx="3314700" cy="2514600"/>
          </a:xfrm>
          <a:prstGeom prst="bentConnector3">
            <a:avLst>
              <a:gd name="adj1" fmla="val 101148"/>
            </a:avLst>
          </a:prstGeom>
          <a:noFill/>
          <a:ln w="9525">
            <a:solidFill>
              <a:schemeClr val="tx1"/>
            </a:solidFill>
            <a:miter lim="800000"/>
            <a:headEnd type="triangle" w="med" len="med"/>
            <a:tailEnd type="triangle" w="med" len="med"/>
          </a:ln>
        </p:spPr>
      </p:cxnSp>
      <p:cxnSp>
        <p:nvCxnSpPr>
          <p:cNvPr id="64553" name="AutoShape 27"/>
          <p:cNvCxnSpPr>
            <a:cxnSpLocks noChangeShapeType="1"/>
          </p:cNvCxnSpPr>
          <p:nvPr/>
        </p:nvCxnSpPr>
        <p:spPr bwMode="auto">
          <a:xfrm rot="5400000">
            <a:off x="5181600" y="3124200"/>
            <a:ext cx="3352800" cy="2590800"/>
          </a:xfrm>
          <a:prstGeom prst="bentConnector3">
            <a:avLst>
              <a:gd name="adj1" fmla="val 100185"/>
            </a:avLst>
          </a:prstGeom>
          <a:noFill/>
          <a:ln w="9525">
            <a:solidFill>
              <a:schemeClr val="tx1"/>
            </a:solidFill>
            <a:miter lim="800000"/>
            <a:headEnd type="triangle" w="med" len="med"/>
            <a:tailEnd type="triangle" w="med" len="med"/>
          </a:ln>
        </p:spPr>
      </p:cxnSp>
      <p:cxnSp>
        <p:nvCxnSpPr>
          <p:cNvPr id="64554" name="AutoShape 26"/>
          <p:cNvCxnSpPr>
            <a:cxnSpLocks noChangeShapeType="1"/>
          </p:cNvCxnSpPr>
          <p:nvPr/>
        </p:nvCxnSpPr>
        <p:spPr bwMode="auto">
          <a:xfrm>
            <a:off x="4267200" y="4876800"/>
            <a:ext cx="1588" cy="762000"/>
          </a:xfrm>
          <a:prstGeom prst="straightConnector1">
            <a:avLst/>
          </a:prstGeom>
          <a:noFill/>
          <a:ln w="9525">
            <a:solidFill>
              <a:schemeClr val="tx1"/>
            </a:solidFill>
            <a:round/>
            <a:headEnd type="triangle" w="med" len="med"/>
            <a:tailEnd type="triangle" w="med" len="med"/>
          </a:ln>
        </p:spPr>
      </p:cxnSp>
      <p:cxnSp>
        <p:nvCxnSpPr>
          <p:cNvPr id="64555" name="AutoShape 26"/>
          <p:cNvCxnSpPr>
            <a:cxnSpLocks noChangeShapeType="1"/>
          </p:cNvCxnSpPr>
          <p:nvPr/>
        </p:nvCxnSpPr>
        <p:spPr bwMode="auto">
          <a:xfrm>
            <a:off x="5029200" y="4876800"/>
            <a:ext cx="1588" cy="762000"/>
          </a:xfrm>
          <a:prstGeom prst="straightConnector1">
            <a:avLst/>
          </a:prstGeom>
          <a:noFill/>
          <a:ln w="9525">
            <a:solidFill>
              <a:schemeClr val="tx1"/>
            </a:solidFill>
            <a:round/>
            <a:headEnd type="triangle" w="med" len="med"/>
            <a:tailEnd type="triangle" w="med" len="med"/>
          </a:ln>
        </p:spPr>
      </p:cxnSp>
      <p:cxnSp>
        <p:nvCxnSpPr>
          <p:cNvPr id="64556" name="AutoShape 26"/>
          <p:cNvCxnSpPr>
            <a:cxnSpLocks noChangeShapeType="1"/>
          </p:cNvCxnSpPr>
          <p:nvPr/>
        </p:nvCxnSpPr>
        <p:spPr bwMode="auto">
          <a:xfrm>
            <a:off x="5105400" y="4876800"/>
            <a:ext cx="1588" cy="762000"/>
          </a:xfrm>
          <a:prstGeom prst="straightConnector1">
            <a:avLst/>
          </a:prstGeom>
          <a:noFill/>
          <a:ln w="9525">
            <a:solidFill>
              <a:schemeClr val="tx1"/>
            </a:solidFill>
            <a:round/>
            <a:headEnd type="triangle" w="med" len="med"/>
            <a:tailEnd type="triangle" w="med" len="med"/>
          </a:ln>
        </p:spPr>
      </p:cxnSp>
      <p:sp>
        <p:nvSpPr>
          <p:cNvPr id="64557" name="Text Box 57"/>
          <p:cNvSpPr txBox="1">
            <a:spLocks noChangeArrowheads="1"/>
          </p:cNvSpPr>
          <p:nvPr/>
        </p:nvSpPr>
        <p:spPr bwMode="auto">
          <a:xfrm>
            <a:off x="5638800" y="5715000"/>
            <a:ext cx="1447800" cy="274638"/>
          </a:xfrm>
          <a:prstGeom prst="rect">
            <a:avLst/>
          </a:prstGeom>
          <a:noFill/>
          <a:ln w="9525">
            <a:noFill/>
            <a:miter lim="800000"/>
            <a:headEnd/>
            <a:tailEnd/>
          </a:ln>
        </p:spPr>
        <p:txBody>
          <a:bodyPr>
            <a:spAutoFit/>
          </a:bodyPr>
          <a:lstStyle/>
          <a:p>
            <a:pPr>
              <a:spcBef>
                <a:spcPct val="50000"/>
              </a:spcBef>
            </a:pPr>
            <a:r>
              <a:rPr lang="en-US" sz="1200"/>
              <a:t>NIC Team</a:t>
            </a:r>
          </a:p>
        </p:txBody>
      </p:sp>
      <p:sp>
        <p:nvSpPr>
          <p:cNvPr id="64558" name="Text Box 58"/>
          <p:cNvSpPr txBox="1">
            <a:spLocks noChangeArrowheads="1"/>
          </p:cNvSpPr>
          <p:nvPr/>
        </p:nvSpPr>
        <p:spPr bwMode="auto">
          <a:xfrm>
            <a:off x="5562600" y="3200400"/>
            <a:ext cx="1447800" cy="274638"/>
          </a:xfrm>
          <a:prstGeom prst="rect">
            <a:avLst/>
          </a:prstGeom>
          <a:noFill/>
          <a:ln w="9525">
            <a:noFill/>
            <a:miter lim="800000"/>
            <a:headEnd/>
            <a:tailEnd/>
          </a:ln>
        </p:spPr>
        <p:txBody>
          <a:bodyPr>
            <a:spAutoFit/>
          </a:bodyPr>
          <a:lstStyle/>
          <a:p>
            <a:pPr>
              <a:spcBef>
                <a:spcPct val="50000"/>
              </a:spcBef>
            </a:pPr>
            <a:r>
              <a:rPr lang="en-US" sz="1200"/>
              <a:t>Multi-Path</a:t>
            </a:r>
          </a:p>
        </p:txBody>
      </p:sp>
      <p:sp>
        <p:nvSpPr>
          <p:cNvPr id="64559" name="Text Box 60"/>
          <p:cNvSpPr txBox="1">
            <a:spLocks noChangeArrowheads="1"/>
          </p:cNvSpPr>
          <p:nvPr/>
        </p:nvSpPr>
        <p:spPr bwMode="auto">
          <a:xfrm>
            <a:off x="5691188" y="4784725"/>
            <a:ext cx="1447800" cy="274638"/>
          </a:xfrm>
          <a:prstGeom prst="rect">
            <a:avLst/>
          </a:prstGeom>
          <a:noFill/>
          <a:ln w="9525">
            <a:noFill/>
            <a:miter lim="800000"/>
            <a:headEnd/>
            <a:tailEnd/>
          </a:ln>
        </p:spPr>
        <p:txBody>
          <a:bodyPr>
            <a:spAutoFit/>
          </a:bodyPr>
          <a:lstStyle/>
          <a:p>
            <a:pPr>
              <a:spcBef>
                <a:spcPct val="50000"/>
              </a:spcBef>
            </a:pPr>
            <a:r>
              <a:rPr lang="en-US" sz="1200"/>
              <a:t>NetApp 2040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625 0.003 L -0.47292 0.00347 " pathEditMode="relative" rAng="0" ptsTypes="AA">
                                      <p:cBhvr>
                                        <p:cTn id="6" dur="2000" fill="hold"/>
                                        <p:tgtEl>
                                          <p:spTgt spid="165908"/>
                                        </p:tgtEl>
                                        <p:attrNameLst>
                                          <p:attrName>ppt_x</p:attrName>
                                          <p:attrName>ppt_y</p:attrName>
                                        </p:attrNameLst>
                                      </p:cBhvr>
                                      <p:rCtr x="-240" y="0"/>
                                    </p:animMotion>
                                  </p:childTnLst>
                                </p:cTn>
                              </p:par>
                              <p:par>
                                <p:cTn id="7" presetID="0" presetClass="path" presetSubtype="0" accel="50000" decel="50000" fill="hold" grpId="0" nodeType="withEffect">
                                  <p:stCondLst>
                                    <p:cond delay="0"/>
                                  </p:stCondLst>
                                  <p:childTnLst>
                                    <p:animMotion origin="layout" path="M -0.00834 0.00255 L -0.47084 0.00301 " pathEditMode="relative" rAng="0" ptsTypes="AA">
                                      <p:cBhvr>
                                        <p:cTn id="8" dur="2000" fill="hold"/>
                                        <p:tgtEl>
                                          <p:spTgt spid="165905"/>
                                        </p:tgtEl>
                                        <p:attrNameLst>
                                          <p:attrName>ppt_x</p:attrName>
                                          <p:attrName>ppt_y</p:attrName>
                                        </p:attrNameLst>
                                      </p:cBhvr>
                                      <p:rCtr x="-231" y="0"/>
                                    </p:animMotion>
                                  </p:childTnLst>
                                </p:cTn>
                              </p:par>
                              <p:par>
                                <p:cTn id="9" presetID="0" presetClass="path" presetSubtype="0" accel="50000" decel="50000" fill="hold" grpId="0" nodeType="withEffect">
                                  <p:stCondLst>
                                    <p:cond delay="0"/>
                                  </p:stCondLst>
                                  <p:childTnLst>
                                    <p:animMotion origin="layout" path="M 0.00208 0.00254 L -0.48542 0.00301 " pathEditMode="relative" rAng="0" ptsTypes="AA">
                                      <p:cBhvr>
                                        <p:cTn id="10" dur="2000" fill="hold"/>
                                        <p:tgtEl>
                                          <p:spTgt spid="165906"/>
                                        </p:tgtEl>
                                        <p:attrNameLst>
                                          <p:attrName>ppt_x</p:attrName>
                                          <p:attrName>ppt_y</p:attrName>
                                        </p:attrNameLst>
                                      </p:cBhvr>
                                      <p:rCtr x="-244" y="0"/>
                                    </p:animMotion>
                                  </p:childTnLst>
                                </p:cTn>
                              </p:par>
                              <p:par>
                                <p:cTn id="11" presetID="0" presetClass="path" presetSubtype="0" accel="50000" decel="50000" fill="hold" grpId="0" nodeType="withEffect">
                                  <p:stCondLst>
                                    <p:cond delay="0"/>
                                  </p:stCondLst>
                                  <p:childTnLst>
                                    <p:animMotion origin="layout" path="M 0.00208 0.00254 L -0.48542 0.00301 " pathEditMode="relative" rAng="0" ptsTypes="AA">
                                      <p:cBhvr>
                                        <p:cTn id="12" dur="2000" fill="hold"/>
                                        <p:tgtEl>
                                          <p:spTgt spid="165907"/>
                                        </p:tgtEl>
                                        <p:attrNameLst>
                                          <p:attrName>ppt_x</p:attrName>
                                          <p:attrName>ppt_y</p:attrName>
                                        </p:attrNameLst>
                                      </p:cBhvr>
                                      <p:rCtr x="-244" y="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5917"/>
                                        </p:tgtEl>
                                        <p:attrNameLst>
                                          <p:attrName>style.visibility</p:attrName>
                                        </p:attrNameLst>
                                      </p:cBhvr>
                                      <p:to>
                                        <p:strVal val="visible"/>
                                      </p:to>
                                    </p:set>
                                    <p:animEffect transition="in" filter="dissolve">
                                      <p:cBhvr>
                                        <p:cTn id="17" dur="500"/>
                                        <p:tgtEl>
                                          <p:spTgt spid="1659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1" nodeType="clickEffect">
                                  <p:stCondLst>
                                    <p:cond delay="0"/>
                                  </p:stCondLst>
                                  <p:childTnLst>
                                    <p:animEffect transition="out" filter="fade">
                                      <p:cBhvr>
                                        <p:cTn id="21" dur="500"/>
                                        <p:tgtEl>
                                          <p:spTgt spid="165917"/>
                                        </p:tgtEl>
                                      </p:cBhvr>
                                    </p:animEffect>
                                    <p:set>
                                      <p:cBhvr>
                                        <p:cTn id="22" dur="1" fill="hold">
                                          <p:stCondLst>
                                            <p:cond delay="499"/>
                                          </p:stCondLst>
                                        </p:cTn>
                                        <p:tgtEl>
                                          <p:spTgt spid="16591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65908"/>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65905"/>
                                        </p:tgtEl>
                                      </p:cBhvr>
                                    </p:animEffect>
                                    <p:set>
                                      <p:cBhvr>
                                        <p:cTn id="29" dur="1" fill="hold">
                                          <p:stCondLst>
                                            <p:cond delay="499"/>
                                          </p:stCondLst>
                                        </p:cTn>
                                        <p:tgtEl>
                                          <p:spTgt spid="16590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65906"/>
                                        </p:tgtEl>
                                      </p:cBhvr>
                                    </p:animEffect>
                                    <p:set>
                                      <p:cBhvr>
                                        <p:cTn id="32" dur="1" fill="hold">
                                          <p:stCondLst>
                                            <p:cond delay="499"/>
                                          </p:stCondLst>
                                        </p:cTn>
                                        <p:tgtEl>
                                          <p:spTgt spid="16590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600"/>
                                        <p:tgtEl>
                                          <p:spTgt spid="165907"/>
                                        </p:tgtEl>
                                      </p:cBhvr>
                                    </p:animEffect>
                                    <p:set>
                                      <p:cBhvr>
                                        <p:cTn id="35" dur="1" fill="hold">
                                          <p:stCondLst>
                                            <p:cond delay="599"/>
                                          </p:stCondLst>
                                        </p:cTn>
                                        <p:tgtEl>
                                          <p:spTgt spid="165907"/>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42" presetClass="path" presetSubtype="0" accel="50000" decel="50000" fill="hold" grpId="1" nodeType="withEffect">
                                  <p:stCondLst>
                                    <p:cond delay="0"/>
                                  </p:stCondLst>
                                  <p:childTnLst>
                                    <p:animMotion origin="layout" path="M 0.14166 0.00556 L 0.61875 0.0081 " pathEditMode="relative" rAng="0" ptsTypes="AA">
                                      <p:cBhvr>
                                        <p:cTn id="49" dur="2000" fill="hold"/>
                                        <p:tgtEl>
                                          <p:spTgt spid="30"/>
                                        </p:tgtEl>
                                        <p:attrNameLst>
                                          <p:attrName>ppt_x</p:attrName>
                                          <p:attrName>ppt_y</p:attrName>
                                        </p:attrNameLst>
                                      </p:cBhvr>
                                      <p:rCtr x="239" y="1"/>
                                    </p:animMotion>
                                  </p:childTnLst>
                                </p:cTn>
                              </p:par>
                              <p:par>
                                <p:cTn id="50" presetID="42" presetClass="path" presetSubtype="0" accel="50000" decel="50000" fill="hold" grpId="1" nodeType="withEffect">
                                  <p:stCondLst>
                                    <p:cond delay="0"/>
                                  </p:stCondLst>
                                  <p:childTnLst>
                                    <p:animMotion origin="layout" path="M 0.12917 0.00509 L 0.61042 0.00717 " pathEditMode="relative" rAng="0" ptsTypes="AA">
                                      <p:cBhvr>
                                        <p:cTn id="51" dur="2000" fill="hold"/>
                                        <p:tgtEl>
                                          <p:spTgt spid="29"/>
                                        </p:tgtEl>
                                        <p:attrNameLst>
                                          <p:attrName>ppt_x</p:attrName>
                                          <p:attrName>ppt_y</p:attrName>
                                        </p:attrNameLst>
                                      </p:cBhvr>
                                      <p:rCtr x="241" y="1"/>
                                    </p:animMotion>
                                  </p:childTnLst>
                                </p:cTn>
                              </p:par>
                              <p:par>
                                <p:cTn id="52" presetID="42" presetClass="path" presetSubtype="0" accel="50000" decel="50000" fill="hold" grpId="1" nodeType="withEffect">
                                  <p:stCondLst>
                                    <p:cond delay="0"/>
                                  </p:stCondLst>
                                  <p:childTnLst>
                                    <p:animMotion origin="layout" path="M 0.15209 0.00046 L 0.63334 0.00255 " pathEditMode="relative" rAng="0" ptsTypes="AA">
                                      <p:cBhvr>
                                        <p:cTn id="53" dur="2000" fill="hold"/>
                                        <p:tgtEl>
                                          <p:spTgt spid="27"/>
                                        </p:tgtEl>
                                        <p:attrNameLst>
                                          <p:attrName>ppt_x</p:attrName>
                                          <p:attrName>ppt_y</p:attrName>
                                        </p:attrNameLst>
                                      </p:cBhvr>
                                      <p:rCtr x="241" y="1"/>
                                    </p:animMotion>
                                  </p:childTnLst>
                                </p:cTn>
                              </p:par>
                              <p:par>
                                <p:cTn id="54" presetID="42" presetClass="path" presetSubtype="0" accel="50000" decel="50000" fill="hold" grpId="1" nodeType="withEffect">
                                  <p:stCondLst>
                                    <p:cond delay="0"/>
                                  </p:stCondLst>
                                  <p:childTnLst>
                                    <p:animMotion origin="layout" path="M 0.12917 0.00509 L 0.61042 0.00717 " pathEditMode="relative" rAng="0" ptsTypes="AA">
                                      <p:cBhvr>
                                        <p:cTn id="55" dur="2000" fill="hold"/>
                                        <p:tgtEl>
                                          <p:spTgt spid="28"/>
                                        </p:tgtEl>
                                        <p:attrNameLst>
                                          <p:attrName>ppt_x</p:attrName>
                                          <p:attrName>ppt_y</p:attrName>
                                        </p:attrNameLst>
                                      </p:cBhvr>
                                      <p:rCtr x="241"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5" grpId="0" animBg="1"/>
      <p:bldP spid="165905" grpId="1" animBg="1"/>
      <p:bldP spid="165906" grpId="0" animBg="1"/>
      <p:bldP spid="165906" grpId="1" animBg="1"/>
      <p:bldP spid="165907" grpId="0" animBg="1"/>
      <p:bldP spid="165907" grpId="1" animBg="1"/>
      <p:bldP spid="165908" grpId="0" animBg="1"/>
      <p:bldP spid="165908" grpId="1" animBg="1"/>
      <p:bldP spid="165917" grpId="0" animBg="1"/>
      <p:bldP spid="165917"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p:cNvSpPr>
            <a:spLocks noGrp="1" noChangeAspect="1" noChangeArrowheads="1"/>
          </p:cNvSpPr>
          <p:nvPr>
            <p:ph type="title"/>
          </p:nvPr>
        </p:nvSpPr>
        <p:spPr bwMode="auto">
          <a:xfrm>
            <a:off x="381000" y="230188"/>
            <a:ext cx="8382000" cy="658812"/>
          </a:xfrm>
        </p:spPr>
        <p:txBody>
          <a:bodyPr numCol="1" anchorCtr="0" compatLnSpc="1">
            <a:prstTxWarp prst="textNoShape">
              <a:avLst/>
            </a:prstTxWarp>
          </a:bodyPr>
          <a:lstStyle/>
          <a:p>
            <a:pPr>
              <a:defRPr/>
            </a:pPr>
            <a:r>
              <a:rPr smtClean="0">
                <a:ln>
                  <a:noFill/>
                </a:ln>
                <a:solidFill>
                  <a:schemeClr val="tx1"/>
                </a:solidFill>
                <a:effectLst/>
              </a:rPr>
              <a:t>Virtual Machines</a:t>
            </a:r>
          </a:p>
        </p:txBody>
      </p:sp>
      <p:sp>
        <p:nvSpPr>
          <p:cNvPr id="66562" name="Rectangle 3"/>
          <p:cNvSpPr>
            <a:spLocks noGrp="1"/>
          </p:cNvSpPr>
          <p:nvPr>
            <p:ph type="body" idx="1"/>
          </p:nvPr>
        </p:nvSpPr>
        <p:spPr>
          <a:xfrm>
            <a:off x="381000" y="1412875"/>
            <a:ext cx="5791200" cy="3648075"/>
          </a:xfrm>
        </p:spPr>
        <p:txBody>
          <a:bodyPr/>
          <a:lstStyle/>
          <a:p>
            <a:r>
              <a:rPr lang="en-US" smtClean="0"/>
              <a:t>12 Production VMs</a:t>
            </a:r>
          </a:p>
          <a:p>
            <a:r>
              <a:rPr lang="en-US" smtClean="0"/>
              <a:t>5 Admin VMs</a:t>
            </a:r>
          </a:p>
          <a:p>
            <a:r>
              <a:rPr lang="en-US" smtClean="0"/>
              <a:t>5 Retired VMs</a:t>
            </a:r>
          </a:p>
          <a:p>
            <a:r>
              <a:rPr lang="en-US" smtClean="0"/>
              <a:t>3 Development VMs</a:t>
            </a:r>
          </a:p>
          <a:p>
            <a:r>
              <a:rPr lang="en-US" smtClean="0"/>
              <a:t>3 Test VMs</a:t>
            </a:r>
          </a:p>
          <a:p>
            <a:r>
              <a:rPr lang="en-US" smtClean="0"/>
              <a:t>1 Misc VMs</a:t>
            </a:r>
          </a:p>
          <a:p>
            <a:endParaRPr lang="en-US" smtClean="0"/>
          </a:p>
        </p:txBody>
      </p:sp>
      <p:pic>
        <p:nvPicPr>
          <p:cNvPr id="66563" name="Picture 4"/>
          <p:cNvPicPr>
            <a:picLocks noChangeAspect="1" noChangeArrowheads="1"/>
          </p:cNvPicPr>
          <p:nvPr/>
        </p:nvPicPr>
        <p:blipFill>
          <a:blip r:embed="rId2"/>
          <a:srcRect/>
          <a:stretch>
            <a:fillRect/>
          </a:stretch>
        </p:blipFill>
        <p:spPr bwMode="auto">
          <a:xfrm>
            <a:off x="6096000" y="762000"/>
            <a:ext cx="2343150" cy="55546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Benefits</a:t>
            </a:r>
          </a:p>
        </p:txBody>
      </p:sp>
      <p:sp>
        <p:nvSpPr>
          <p:cNvPr id="67586" name="Rectangle 3"/>
          <p:cNvSpPr>
            <a:spLocks noGrp="1"/>
          </p:cNvSpPr>
          <p:nvPr>
            <p:ph type="body" idx="1"/>
          </p:nvPr>
        </p:nvSpPr>
        <p:spPr>
          <a:xfrm>
            <a:off x="381000" y="1003300"/>
            <a:ext cx="8382000" cy="4673600"/>
          </a:xfrm>
        </p:spPr>
        <p:txBody>
          <a:bodyPr/>
          <a:lstStyle/>
          <a:p>
            <a:pPr eaLnBrk="1" hangingPunct="1"/>
            <a:r>
              <a:rPr lang="en-US" sz="2800" smtClean="0"/>
              <a:t>Snapshots:</a:t>
            </a:r>
          </a:p>
          <a:p>
            <a:pPr marL="742950" lvl="1" indent="-285750" eaLnBrk="1" hangingPunct="1"/>
            <a:r>
              <a:rPr lang="en-US" sz="2400" smtClean="0"/>
              <a:t>Contingency plan for software upgrades</a:t>
            </a:r>
          </a:p>
          <a:p>
            <a:pPr marL="742950" lvl="1" indent="-285750" eaLnBrk="1" hangingPunct="1"/>
            <a:r>
              <a:rPr lang="en-US" sz="2400" smtClean="0"/>
              <a:t>Easy to create development machines</a:t>
            </a:r>
          </a:p>
          <a:p>
            <a:pPr eaLnBrk="1" hangingPunct="1"/>
            <a:r>
              <a:rPr lang="en-US" sz="2800" smtClean="0"/>
              <a:t>Lower Expenses:</a:t>
            </a:r>
          </a:p>
          <a:p>
            <a:pPr marL="742950" lvl="1" indent="-285750" eaLnBrk="1" hangingPunct="1"/>
            <a:r>
              <a:rPr lang="en-US" sz="2400" smtClean="0"/>
              <a:t>OpEx – Less power and cooling costs</a:t>
            </a:r>
          </a:p>
          <a:p>
            <a:pPr marL="742950" lvl="1" indent="-285750" eaLnBrk="1" hangingPunct="1"/>
            <a:r>
              <a:rPr lang="en-US" sz="2400" smtClean="0"/>
              <a:t>CapEx – Fewer physical servers required</a:t>
            </a:r>
          </a:p>
          <a:p>
            <a:pPr eaLnBrk="1" hangingPunct="1"/>
            <a:r>
              <a:rPr lang="en-US" sz="2800" smtClean="0"/>
              <a:t>Deployment – Easier/Faster to deploy machines</a:t>
            </a:r>
          </a:p>
          <a:p>
            <a:pPr eaLnBrk="1" hangingPunct="1"/>
            <a:r>
              <a:rPr lang="en-US" sz="2800" smtClean="0"/>
              <a:t>Easy to support Legacy Hardware/Apps</a:t>
            </a:r>
          </a:p>
          <a:p>
            <a:pPr marL="742950" lvl="1" indent="-285750" eaLnBrk="1" hangingPunct="1"/>
            <a:r>
              <a:rPr lang="en-US" sz="2400" smtClean="0"/>
              <a:t>Huge Performance Boost</a:t>
            </a:r>
          </a:p>
          <a:p>
            <a:pPr marL="742950" lvl="1" indent="-285750" eaLnBrk="1" hangingPunct="1"/>
            <a:r>
              <a:rPr lang="en-US" sz="2400" smtClean="0"/>
              <a:t>Upgrade resources (memory, disk, CPU)</a:t>
            </a:r>
          </a:p>
          <a:p>
            <a:pPr eaLnBrk="1" hangingPunct="1"/>
            <a:r>
              <a:rPr lang="en-US" sz="2800" smtClean="0"/>
              <a:t>Quality vs Quantity</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defRPr/>
            </a:pPr>
            <a:r>
              <a:rPr smtClean="0">
                <a:ln>
                  <a:noFill/>
                </a:ln>
                <a:solidFill>
                  <a:schemeClr val="tx1"/>
                </a:solidFill>
                <a:effectLst/>
              </a:rPr>
              <a:t>Lessons Learned</a:t>
            </a:r>
          </a:p>
        </p:txBody>
      </p:sp>
      <p:sp>
        <p:nvSpPr>
          <p:cNvPr id="68610" name="Rectangle 4"/>
          <p:cNvSpPr>
            <a:spLocks noGrp="1"/>
          </p:cNvSpPr>
          <p:nvPr>
            <p:ph type="body" sz="half" idx="1"/>
          </p:nvPr>
        </p:nvSpPr>
        <p:spPr>
          <a:xfrm>
            <a:off x="381000" y="1412875"/>
            <a:ext cx="4114800" cy="5176838"/>
          </a:xfrm>
        </p:spPr>
        <p:txBody>
          <a:bodyPr/>
          <a:lstStyle/>
          <a:p>
            <a:pPr marL="396875" indent="-396875"/>
            <a:r>
              <a:rPr lang="en-US" smtClean="0"/>
              <a:t>Terminology can be a problem</a:t>
            </a:r>
          </a:p>
          <a:p>
            <a:pPr marL="396875" indent="-396875"/>
            <a:r>
              <a:rPr lang="en-US" smtClean="0"/>
              <a:t>Link Agregation</a:t>
            </a:r>
          </a:p>
          <a:p>
            <a:pPr marL="914400" lvl="1" indent="-396875"/>
            <a:r>
              <a:rPr lang="en-US" smtClean="0"/>
              <a:t>NetApp: trunking</a:t>
            </a:r>
          </a:p>
          <a:p>
            <a:pPr marL="914400" lvl="1" indent="-396875"/>
            <a:r>
              <a:rPr lang="en-US" smtClean="0"/>
              <a:t>Force10: port-channel</a:t>
            </a:r>
          </a:p>
          <a:p>
            <a:pPr marL="914400" lvl="1" indent="-396875"/>
            <a:r>
              <a:rPr lang="en-US" smtClean="0"/>
              <a:t>Cisco: EtherChannel</a:t>
            </a:r>
          </a:p>
          <a:p>
            <a:pPr marL="914400" lvl="1" indent="-396875"/>
            <a:r>
              <a:rPr lang="en-US" smtClean="0"/>
              <a:t>vSphere: NIC teaming</a:t>
            </a:r>
          </a:p>
          <a:p>
            <a:pPr marL="396875" indent="-396875"/>
            <a:r>
              <a:rPr lang="en-US" smtClean="0"/>
              <a:t>NIC</a:t>
            </a:r>
          </a:p>
          <a:p>
            <a:pPr marL="914400" lvl="1" indent="-396875"/>
            <a:r>
              <a:rPr lang="en-US" smtClean="0"/>
              <a:t>NetApp: vif (virtual interface)</a:t>
            </a:r>
          </a:p>
          <a:p>
            <a:pPr marL="914400" lvl="1" indent="-396875"/>
            <a:r>
              <a:rPr lang="en-US" smtClean="0"/>
              <a:t>vSphere: vnic, vmnic, vmknic, vmhba</a:t>
            </a:r>
          </a:p>
          <a:p>
            <a:pPr marL="914400" lvl="1" indent="-396875"/>
            <a:endParaRPr lang="en-US" smtClean="0"/>
          </a:p>
        </p:txBody>
      </p:sp>
      <p:sp>
        <p:nvSpPr>
          <p:cNvPr id="68611" name="Rectangle 5"/>
          <p:cNvSpPr>
            <a:spLocks noGrp="1"/>
          </p:cNvSpPr>
          <p:nvPr>
            <p:ph type="body" sz="half" idx="2"/>
          </p:nvPr>
        </p:nvSpPr>
        <p:spPr>
          <a:xfrm>
            <a:off x="4648200" y="1412875"/>
            <a:ext cx="4114800" cy="4462463"/>
          </a:xfrm>
        </p:spPr>
        <p:txBody>
          <a:bodyPr/>
          <a:lstStyle/>
          <a:p>
            <a:pPr marL="396875" indent="-396875"/>
            <a:r>
              <a:rPr lang="en-US" smtClean="0"/>
              <a:t>Can’t do everything in GUI</a:t>
            </a:r>
          </a:p>
          <a:p>
            <a:pPr marL="914400" lvl="1" indent="-396875"/>
            <a:r>
              <a:rPr lang="en-US" smtClean="0"/>
              <a:t>Bind HBAs to vmnics</a:t>
            </a:r>
          </a:p>
          <a:p>
            <a:pPr marL="914400" lvl="1" indent="-396875"/>
            <a:r>
              <a:rPr lang="en-US" smtClean="0"/>
              <a:t>Change MTU for Jumbo frames</a:t>
            </a:r>
          </a:p>
          <a:p>
            <a:pPr marL="396875" indent="-396875"/>
            <a:r>
              <a:rPr lang="en-US" smtClean="0"/>
              <a:t>Link Aggregation doesn’t work like you think</a:t>
            </a:r>
          </a:p>
          <a:p>
            <a:pPr marL="396875" indent="-396875"/>
            <a:r>
              <a:rPr lang="en-US" smtClean="0"/>
              <a:t>Didn’t understand how vLANs </a:t>
            </a:r>
            <a:r>
              <a:rPr lang="en-US" b="1" smtClean="0"/>
              <a:t>really</a:t>
            </a:r>
            <a:r>
              <a:rPr lang="en-US" smtClean="0"/>
              <a:t> work</a:t>
            </a:r>
          </a:p>
          <a:p>
            <a:pPr marL="396875" indent="-396875"/>
            <a:r>
              <a:rPr lang="en-US" smtClean="0"/>
              <a:t>Block alignment is very important</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defRPr/>
            </a:pPr>
            <a:r>
              <a:rPr smtClean="0">
                <a:ln>
                  <a:noFill/>
                </a:ln>
                <a:solidFill>
                  <a:schemeClr val="tx1"/>
                </a:solidFill>
                <a:effectLst/>
              </a:rPr>
              <a:t>File System Misalignment</a:t>
            </a:r>
          </a:p>
        </p:txBody>
      </p:sp>
      <p:sp>
        <p:nvSpPr>
          <p:cNvPr id="69634" name="Rectangle 3"/>
          <p:cNvSpPr>
            <a:spLocks noGrp="1"/>
          </p:cNvSpPr>
          <p:nvPr>
            <p:ph type="body" idx="1"/>
          </p:nvPr>
        </p:nvSpPr>
        <p:spPr>
          <a:xfrm>
            <a:off x="381000" y="1143000"/>
            <a:ext cx="8382000" cy="1377950"/>
          </a:xfrm>
        </p:spPr>
        <p:txBody>
          <a:bodyPr/>
          <a:lstStyle/>
          <a:p>
            <a:r>
              <a:rPr lang="en-US" smtClean="0"/>
              <a:t>Read Block 0</a:t>
            </a:r>
          </a:p>
          <a:p>
            <a:pPr lvl="1"/>
            <a:r>
              <a:rPr lang="en-US" smtClean="0"/>
              <a:t>Reads 2 VMFS blocks</a:t>
            </a:r>
          </a:p>
          <a:p>
            <a:pPr lvl="1"/>
            <a:r>
              <a:rPr lang="en-US" smtClean="0"/>
              <a:t>Each VMFS block needs to read 2 LUN blocks</a:t>
            </a:r>
          </a:p>
        </p:txBody>
      </p:sp>
      <p:pic>
        <p:nvPicPr>
          <p:cNvPr id="69635" name="Picture 5"/>
          <p:cNvPicPr>
            <a:picLocks noChangeAspect="1" noChangeArrowheads="1"/>
          </p:cNvPicPr>
          <p:nvPr/>
        </p:nvPicPr>
        <p:blipFill>
          <a:blip r:embed="rId3"/>
          <a:srcRect/>
          <a:stretch>
            <a:fillRect/>
          </a:stretch>
        </p:blipFill>
        <p:spPr bwMode="auto">
          <a:xfrm>
            <a:off x="1127125" y="2705100"/>
            <a:ext cx="6873875" cy="3086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bwMode="auto">
          <a:xfrm>
            <a:off x="533400" y="382588"/>
            <a:ext cx="8382000" cy="658812"/>
          </a:xfrm>
        </p:spPr>
        <p:txBody>
          <a:bodyPr numCol="1" anchorCtr="0" compatLnSpc="1">
            <a:prstTxWarp prst="textNoShape">
              <a:avLst/>
            </a:prstTxWarp>
          </a:bodyPr>
          <a:lstStyle/>
          <a:p>
            <a:pPr eaLnBrk="1" hangingPunct="1">
              <a:defRPr/>
            </a:pPr>
            <a:r>
              <a:rPr>
                <a:ln>
                  <a:noFill/>
                </a:ln>
                <a:solidFill>
                  <a:schemeClr val="tx1"/>
                </a:solidFill>
                <a:effectLst/>
              </a:rPr>
              <a:t>Hypervisor</a:t>
            </a:r>
          </a:p>
        </p:txBody>
      </p:sp>
      <p:pic>
        <p:nvPicPr>
          <p:cNvPr id="22530" name="Picture 5"/>
          <p:cNvPicPr>
            <a:picLocks noChangeAspect="1" noChangeArrowheads="1"/>
          </p:cNvPicPr>
          <p:nvPr/>
        </p:nvPicPr>
        <p:blipFill>
          <a:blip r:embed="rId2"/>
          <a:srcRect/>
          <a:stretch>
            <a:fillRect/>
          </a:stretch>
        </p:blipFill>
        <p:spPr bwMode="auto">
          <a:xfrm>
            <a:off x="457200" y="1371600"/>
            <a:ext cx="8305800" cy="41497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defRPr/>
            </a:pPr>
            <a:r>
              <a:rPr smtClean="0">
                <a:ln>
                  <a:noFill/>
                </a:ln>
                <a:solidFill>
                  <a:schemeClr val="tx1"/>
                </a:solidFill>
                <a:effectLst/>
              </a:rPr>
              <a:t>File System Alignment</a:t>
            </a:r>
          </a:p>
        </p:txBody>
      </p:sp>
      <p:sp>
        <p:nvSpPr>
          <p:cNvPr id="71682" name="Rectangle 3"/>
          <p:cNvSpPr>
            <a:spLocks noGrp="1"/>
          </p:cNvSpPr>
          <p:nvPr>
            <p:ph type="body" idx="1"/>
          </p:nvPr>
        </p:nvSpPr>
        <p:spPr>
          <a:xfrm>
            <a:off x="381000" y="1412875"/>
            <a:ext cx="8382000" cy="2135188"/>
          </a:xfrm>
        </p:spPr>
        <p:txBody>
          <a:bodyPr/>
          <a:lstStyle/>
          <a:p>
            <a:endParaRPr lang="en-US" smtClean="0"/>
          </a:p>
        </p:txBody>
      </p:sp>
      <p:pic>
        <p:nvPicPr>
          <p:cNvPr id="71683" name="Picture 5"/>
          <p:cNvPicPr>
            <a:picLocks noChangeAspect="1" noChangeArrowheads="1"/>
          </p:cNvPicPr>
          <p:nvPr/>
        </p:nvPicPr>
        <p:blipFill>
          <a:blip r:embed="rId2"/>
          <a:srcRect/>
          <a:stretch>
            <a:fillRect/>
          </a:stretch>
        </p:blipFill>
        <p:spPr bwMode="auto">
          <a:xfrm>
            <a:off x="990600" y="1371600"/>
            <a:ext cx="7192963" cy="30940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defRPr/>
            </a:pPr>
            <a:r>
              <a:rPr smtClean="0">
                <a:ln>
                  <a:noFill/>
                </a:ln>
                <a:solidFill>
                  <a:schemeClr val="tx1"/>
                </a:solidFill>
                <a:effectLst/>
              </a:rPr>
              <a:t>OS Misalignments</a:t>
            </a:r>
          </a:p>
        </p:txBody>
      </p:sp>
      <p:sp>
        <p:nvSpPr>
          <p:cNvPr id="72706" name="Rectangle 4"/>
          <p:cNvSpPr>
            <a:spLocks noGrp="1"/>
          </p:cNvSpPr>
          <p:nvPr>
            <p:ph type="body" sz="half" idx="1"/>
          </p:nvPr>
        </p:nvSpPr>
        <p:spPr>
          <a:xfrm>
            <a:off x="381000" y="1412875"/>
            <a:ext cx="4114800" cy="1955800"/>
          </a:xfrm>
        </p:spPr>
        <p:txBody>
          <a:bodyPr/>
          <a:lstStyle/>
          <a:p>
            <a:pPr marL="396875" indent="-396875"/>
            <a:r>
              <a:rPr lang="en-US" smtClean="0"/>
              <a:t>All versions of windows misalign filesystem, except:</a:t>
            </a:r>
          </a:p>
          <a:p>
            <a:pPr marL="914400" lvl="1" indent="-396875"/>
            <a:r>
              <a:rPr lang="en-US" smtClean="0"/>
              <a:t>Vista/Win7</a:t>
            </a:r>
          </a:p>
          <a:p>
            <a:pPr marL="914400" lvl="1" indent="-396875"/>
            <a:r>
              <a:rPr lang="en-US" smtClean="0"/>
              <a:t>Windows 2008 Server +</a:t>
            </a:r>
          </a:p>
        </p:txBody>
      </p:sp>
      <p:sp>
        <p:nvSpPr>
          <p:cNvPr id="72707" name="Rectangle 5"/>
          <p:cNvSpPr>
            <a:spLocks noGrp="1"/>
          </p:cNvSpPr>
          <p:nvPr>
            <p:ph type="body" sz="half" idx="2"/>
          </p:nvPr>
        </p:nvSpPr>
        <p:spPr>
          <a:xfrm>
            <a:off x="4648200" y="1412875"/>
            <a:ext cx="4114800" cy="1169988"/>
          </a:xfrm>
        </p:spPr>
        <p:txBody>
          <a:bodyPr/>
          <a:lstStyle/>
          <a:p>
            <a:pPr marL="396875" indent="-396875"/>
            <a:r>
              <a:rPr lang="en-US" smtClean="0"/>
              <a:t>All versions of RHEL, except:</a:t>
            </a:r>
          </a:p>
          <a:p>
            <a:pPr marL="914400" lvl="1" indent="-396875"/>
            <a:r>
              <a:rPr lang="en-US" smtClean="0"/>
              <a:t>RHEL 6 +</a:t>
            </a:r>
          </a:p>
        </p:txBody>
      </p:sp>
      <p:sp>
        <p:nvSpPr>
          <p:cNvPr id="78854" name="Text Box 6"/>
          <p:cNvSpPr txBox="1">
            <a:spLocks noChangeArrowheads="1"/>
          </p:cNvSpPr>
          <p:nvPr/>
        </p:nvSpPr>
        <p:spPr bwMode="auto">
          <a:xfrm>
            <a:off x="2209800" y="4191000"/>
            <a:ext cx="5257800" cy="1311275"/>
          </a:xfrm>
          <a:prstGeom prst="rect">
            <a:avLst/>
          </a:prstGeom>
          <a:solidFill>
            <a:schemeClr val="accent2">
              <a:alpha val="38000"/>
            </a:schemeClr>
          </a:solidFill>
          <a:ln w="9525">
            <a:noFill/>
            <a:miter lim="800000"/>
            <a:headEnd/>
            <a:tailEnd/>
          </a:ln>
          <a:effectLst/>
        </p:spPr>
        <p:txBody>
          <a:bodyPr>
            <a:spAutoFit/>
          </a:bodyPr>
          <a:lstStyle/>
          <a:p>
            <a:pPr>
              <a:defRPr/>
            </a:pPr>
            <a:r>
              <a:rPr lang="en-US" sz="2400">
                <a:effectLst>
                  <a:outerShdw blurRad="38100" dist="38100" dir="2700000" algn="tl">
                    <a:srgbClr val="000000"/>
                  </a:outerShdw>
                </a:effectLst>
              </a:rPr>
              <a:t>Best Practices for File System Alignment in Virtual Environments </a:t>
            </a:r>
          </a:p>
          <a:p>
            <a:pPr>
              <a:defRPr/>
            </a:pPr>
            <a:r>
              <a:rPr lang="en-US" sz="1600">
                <a:effectLst>
                  <a:outerShdw blurRad="38100" dist="38100" dir="2700000" algn="tl">
                    <a:srgbClr val="000000"/>
                  </a:outerShdw>
                </a:effectLst>
              </a:rPr>
              <a:t>NetApp TR-3747 </a:t>
            </a:r>
          </a:p>
          <a:p>
            <a:pPr>
              <a:defRPr/>
            </a:pPr>
            <a:r>
              <a:rPr lang="en-US" sz="1600">
                <a:effectLst>
                  <a:outerShdw blurRad="38100" dist="38100" dir="2700000" algn="tl">
                    <a:srgbClr val="000000"/>
                  </a:outerShdw>
                </a:effectLst>
              </a:rPr>
              <a:t>January 2011</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defRPr/>
            </a:pPr>
            <a:r>
              <a:rPr smtClean="0">
                <a:ln>
                  <a:noFill/>
                </a:ln>
                <a:solidFill>
                  <a:schemeClr val="tx1"/>
                </a:solidFill>
                <a:effectLst/>
              </a:rPr>
              <a:t>Technology Learned</a:t>
            </a:r>
          </a:p>
        </p:txBody>
      </p:sp>
      <p:sp>
        <p:nvSpPr>
          <p:cNvPr id="74754" name="Rectangle 3"/>
          <p:cNvSpPr>
            <a:spLocks noGrp="1"/>
          </p:cNvSpPr>
          <p:nvPr>
            <p:ph type="body" idx="1"/>
          </p:nvPr>
        </p:nvSpPr>
        <p:spPr>
          <a:xfrm>
            <a:off x="381000" y="1412875"/>
            <a:ext cx="8382000" cy="3648075"/>
          </a:xfrm>
        </p:spPr>
        <p:txBody>
          <a:bodyPr/>
          <a:lstStyle/>
          <a:p>
            <a:r>
              <a:rPr lang="en-US" smtClean="0"/>
              <a:t>FTOS</a:t>
            </a:r>
          </a:p>
          <a:p>
            <a:r>
              <a:rPr lang="en-US" smtClean="0"/>
              <a:t>Link Aggregation</a:t>
            </a:r>
          </a:p>
          <a:p>
            <a:r>
              <a:rPr lang="en-US" smtClean="0"/>
              <a:t>Multi-pathing</a:t>
            </a:r>
          </a:p>
          <a:p>
            <a:r>
              <a:rPr lang="en-US" smtClean="0"/>
              <a:t>iSCSI</a:t>
            </a:r>
          </a:p>
          <a:p>
            <a:r>
              <a:rPr lang="en-US" smtClean="0"/>
              <a:t>vLANs</a:t>
            </a:r>
          </a:p>
          <a:p>
            <a:r>
              <a:rPr lang="en-US" smtClean="0"/>
              <a:t>LACP</a:t>
            </a:r>
          </a:p>
          <a:p>
            <a:r>
              <a:rPr lang="en-US" smtClean="0"/>
              <a:t>vSphere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vSphere</a:t>
            </a:r>
          </a:p>
        </p:txBody>
      </p:sp>
      <p:pic>
        <p:nvPicPr>
          <p:cNvPr id="23554" name="Picture 5"/>
          <p:cNvPicPr>
            <a:picLocks noChangeAspect="1" noChangeArrowheads="1"/>
          </p:cNvPicPr>
          <p:nvPr/>
        </p:nvPicPr>
        <p:blipFill>
          <a:blip r:embed="rId2"/>
          <a:srcRect/>
          <a:stretch>
            <a:fillRect/>
          </a:stretch>
        </p:blipFill>
        <p:spPr bwMode="auto">
          <a:xfrm>
            <a:off x="304800" y="1143000"/>
            <a:ext cx="8507413" cy="36369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Evolution of vSphere</a:t>
            </a:r>
          </a:p>
        </p:txBody>
      </p:sp>
      <p:pic>
        <p:nvPicPr>
          <p:cNvPr id="24578" name="Picture 4"/>
          <p:cNvPicPr>
            <a:picLocks noChangeAspect="1" noChangeArrowheads="1"/>
          </p:cNvPicPr>
          <p:nvPr/>
        </p:nvPicPr>
        <p:blipFill>
          <a:blip r:embed="rId2"/>
          <a:srcRect/>
          <a:stretch>
            <a:fillRect/>
          </a:stretch>
        </p:blipFill>
        <p:spPr bwMode="auto">
          <a:xfrm>
            <a:off x="381000" y="1143000"/>
            <a:ext cx="8382000" cy="48466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vSphere Essentials for SMB</a:t>
            </a:r>
          </a:p>
        </p:txBody>
      </p:sp>
      <p:pic>
        <p:nvPicPr>
          <p:cNvPr id="25602" name="Picture 4"/>
          <p:cNvPicPr>
            <a:picLocks noChangeAspect="1" noChangeArrowheads="1"/>
          </p:cNvPicPr>
          <p:nvPr/>
        </p:nvPicPr>
        <p:blipFill>
          <a:blip r:embed="rId2"/>
          <a:srcRect/>
          <a:stretch>
            <a:fillRect/>
          </a:stretch>
        </p:blipFill>
        <p:spPr bwMode="auto">
          <a:xfrm>
            <a:off x="990600" y="1371600"/>
            <a:ext cx="7272338" cy="47339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eaLnBrk="1" hangingPunct="1">
              <a:defRPr/>
            </a:pPr>
            <a:r>
              <a:rPr>
                <a:ln>
                  <a:noFill/>
                </a:ln>
                <a:solidFill>
                  <a:schemeClr val="tx1"/>
                </a:solidFill>
                <a:effectLst/>
              </a:rPr>
              <a:t>vSphere for Enterprises</a:t>
            </a:r>
          </a:p>
        </p:txBody>
      </p:sp>
      <p:pic>
        <p:nvPicPr>
          <p:cNvPr id="26626" name="Picture 4"/>
          <p:cNvPicPr>
            <a:picLocks noChangeAspect="1" noChangeArrowheads="1"/>
          </p:cNvPicPr>
          <p:nvPr/>
        </p:nvPicPr>
        <p:blipFill>
          <a:blip r:embed="rId2"/>
          <a:srcRect/>
          <a:stretch>
            <a:fillRect/>
          </a:stretch>
        </p:blipFill>
        <p:spPr bwMode="auto">
          <a:xfrm>
            <a:off x="685800" y="1219200"/>
            <a:ext cx="7775575" cy="49291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TotalTime>
  <Words>1291</Words>
  <Application>Microsoft Office PowerPoint</Application>
  <PresentationFormat>On-screen Show (4:3)</PresentationFormat>
  <Paragraphs>219</Paragraphs>
  <Slides>52</Slides>
  <Notes>5</Notes>
  <HiddenSlides>0</HiddenSlides>
  <MMClips>0</MMClips>
  <ScaleCrop>false</ScaleCrop>
  <HeadingPairs>
    <vt:vector size="6" baseType="variant">
      <vt:variant>
        <vt:lpstr>Fonts Used</vt:lpstr>
      </vt:variant>
      <vt:variant>
        <vt:i4>3</vt:i4>
      </vt:variant>
      <vt:variant>
        <vt:lpstr>Design Template</vt:lpstr>
      </vt:variant>
      <vt:variant>
        <vt:i4>4</vt:i4>
      </vt:variant>
      <vt:variant>
        <vt:lpstr>Slide Titles</vt:lpstr>
      </vt:variant>
      <vt:variant>
        <vt:i4>52</vt:i4>
      </vt:variant>
    </vt:vector>
  </HeadingPairs>
  <TitlesOfParts>
    <vt:vector size="59" baseType="lpstr">
      <vt:lpstr>Arial</vt:lpstr>
      <vt:lpstr>Calibri</vt:lpstr>
      <vt:lpstr>Courier New</vt:lpstr>
      <vt:lpstr>Green Segoe 4-3 template-template_April-17-2007</vt:lpstr>
      <vt:lpstr>White with Courier font for code slides</vt:lpstr>
      <vt:lpstr>Green Segoe 4-3 template-template_April-17-2007</vt:lpstr>
      <vt:lpstr>Green Segoe 4-3 template-template_April-17-2007</vt:lpstr>
      <vt:lpstr>Slide 1</vt:lpstr>
      <vt:lpstr>Agenda</vt:lpstr>
      <vt:lpstr>Virtualization</vt:lpstr>
      <vt:lpstr>Hosted vs Native</vt:lpstr>
      <vt:lpstr>Hypervisor</vt:lpstr>
      <vt:lpstr>vSphere</vt:lpstr>
      <vt:lpstr>Evolution of vSphere</vt:lpstr>
      <vt:lpstr>vSphere Essentials for SMB</vt:lpstr>
      <vt:lpstr>vSphere for Enterprises</vt:lpstr>
      <vt:lpstr>vSphere Architecture</vt:lpstr>
      <vt:lpstr>ESXi Host</vt:lpstr>
      <vt:lpstr>ESXi Console</vt:lpstr>
      <vt:lpstr>ESXi Licensing</vt:lpstr>
      <vt:lpstr>3rd Generation Hypervisor</vt:lpstr>
      <vt:lpstr>vCenter Server</vt:lpstr>
      <vt:lpstr>vCenter Licensing</vt:lpstr>
      <vt:lpstr>vSphere Client</vt:lpstr>
      <vt:lpstr>vSphere Client</vt:lpstr>
      <vt:lpstr>vSphere Client Home Menu</vt:lpstr>
      <vt:lpstr>Inventory: Hosts &amp; Clusters</vt:lpstr>
      <vt:lpstr>Inventory: VMs &amp; Templates</vt:lpstr>
      <vt:lpstr>Inventory: Datastores</vt:lpstr>
      <vt:lpstr>Inventory: Networking</vt:lpstr>
      <vt:lpstr>vSphere Web Client</vt:lpstr>
      <vt:lpstr>Virtual motherboard of a VM</vt:lpstr>
      <vt:lpstr>vSphere Features</vt:lpstr>
      <vt:lpstr>Virtual hard disk options</vt:lpstr>
      <vt:lpstr>VM Snapshot</vt:lpstr>
      <vt:lpstr>vSphere Templates</vt:lpstr>
      <vt:lpstr>VM Cloning</vt:lpstr>
      <vt:lpstr>Virtual Networking</vt:lpstr>
      <vt:lpstr>Network Terminology</vt:lpstr>
      <vt:lpstr>vSwitch: Virtual Switch</vt:lpstr>
      <vt:lpstr>Distributed Switch</vt:lpstr>
      <vt:lpstr>vDS: Virtual Distributed Switch</vt:lpstr>
      <vt:lpstr>Centralized Network Management</vt:lpstr>
      <vt:lpstr>Datastores</vt:lpstr>
      <vt:lpstr>VMFS Datastore</vt:lpstr>
      <vt:lpstr>NFS Datastore</vt:lpstr>
      <vt:lpstr>vMotion</vt:lpstr>
      <vt:lpstr>vMotion</vt:lpstr>
      <vt:lpstr>vMotion</vt:lpstr>
      <vt:lpstr>Storage vMotion</vt:lpstr>
      <vt:lpstr>Implementation</vt:lpstr>
      <vt:lpstr>Implementation</vt:lpstr>
      <vt:lpstr>Virtual Machines</vt:lpstr>
      <vt:lpstr>Benefits</vt:lpstr>
      <vt:lpstr>Lessons Learned</vt:lpstr>
      <vt:lpstr>File System Misalignment</vt:lpstr>
      <vt:lpstr>File System Alignment</vt:lpstr>
      <vt:lpstr>OS Misalignments</vt:lpstr>
      <vt:lpstr>Technology Learned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slides (Green and gold texture design)</dc:title>
  <dc:creator/>
  <cp:keywords/>
  <cp:lastModifiedBy>David J Young</cp:lastModifiedBy>
  <cp:revision>37</cp:revision>
  <dcterms:modified xsi:type="dcterms:W3CDTF">2012-07-11T00:17:28Z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TC102867489990</vt:lpwstr>
  </property>
</Properties>
</file>