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9"/>
  </p:notesMasterIdLst>
  <p:sldIdLst>
    <p:sldId id="256" r:id="rId2"/>
    <p:sldId id="328" r:id="rId3"/>
    <p:sldId id="329" r:id="rId4"/>
    <p:sldId id="257" r:id="rId5"/>
    <p:sldId id="258" r:id="rId6"/>
    <p:sldId id="262" r:id="rId7"/>
    <p:sldId id="348" r:id="rId8"/>
    <p:sldId id="297" r:id="rId9"/>
    <p:sldId id="259" r:id="rId10"/>
    <p:sldId id="308" r:id="rId11"/>
    <p:sldId id="260" r:id="rId12"/>
    <p:sldId id="349" r:id="rId13"/>
    <p:sldId id="261" r:id="rId14"/>
    <p:sldId id="263" r:id="rId15"/>
    <p:sldId id="350" r:id="rId16"/>
    <p:sldId id="351" r:id="rId17"/>
    <p:sldId id="266" r:id="rId18"/>
    <p:sldId id="352" r:id="rId19"/>
    <p:sldId id="267" r:id="rId20"/>
    <p:sldId id="268" r:id="rId21"/>
    <p:sldId id="264" r:id="rId22"/>
    <p:sldId id="325" r:id="rId23"/>
    <p:sldId id="309" r:id="rId24"/>
    <p:sldId id="294" r:id="rId25"/>
    <p:sldId id="295" r:id="rId26"/>
    <p:sldId id="274" r:id="rId27"/>
    <p:sldId id="275" r:id="rId28"/>
    <p:sldId id="353" r:id="rId29"/>
    <p:sldId id="305" r:id="rId30"/>
    <p:sldId id="306" r:id="rId31"/>
    <p:sldId id="354" r:id="rId32"/>
    <p:sldId id="307" r:id="rId33"/>
    <p:sldId id="278" r:id="rId34"/>
    <p:sldId id="355" r:id="rId35"/>
    <p:sldId id="356" r:id="rId36"/>
    <p:sldId id="357" r:id="rId37"/>
    <p:sldId id="277" r:id="rId38"/>
    <p:sldId id="279" r:id="rId39"/>
    <p:sldId id="311" r:id="rId40"/>
    <p:sldId id="358" r:id="rId41"/>
    <p:sldId id="312" r:id="rId42"/>
    <p:sldId id="313" r:id="rId43"/>
    <p:sldId id="359" r:id="rId44"/>
    <p:sldId id="314" r:id="rId45"/>
    <p:sldId id="315" r:id="rId46"/>
    <p:sldId id="360" r:id="rId47"/>
    <p:sldId id="316" r:id="rId48"/>
    <p:sldId id="280" r:id="rId49"/>
    <p:sldId id="319" r:id="rId50"/>
    <p:sldId id="320" r:id="rId51"/>
    <p:sldId id="321" r:id="rId52"/>
    <p:sldId id="361" r:id="rId53"/>
    <p:sldId id="322" r:id="rId54"/>
    <p:sldId id="323" r:id="rId55"/>
    <p:sldId id="362" r:id="rId56"/>
    <p:sldId id="324" r:id="rId57"/>
    <p:sldId id="363" r:id="rId58"/>
    <p:sldId id="282" r:id="rId59"/>
    <p:sldId id="283" r:id="rId60"/>
    <p:sldId id="281" r:id="rId61"/>
    <p:sldId id="290" r:id="rId62"/>
    <p:sldId id="287" r:id="rId63"/>
    <p:sldId id="288" r:id="rId64"/>
    <p:sldId id="289" r:id="rId65"/>
    <p:sldId id="317" r:id="rId66"/>
    <p:sldId id="393" r:id="rId67"/>
    <p:sldId id="292" r:id="rId68"/>
    <p:sldId id="318" r:id="rId69"/>
    <p:sldId id="293" r:id="rId70"/>
    <p:sldId id="298" r:id="rId71"/>
    <p:sldId id="364" r:id="rId72"/>
    <p:sldId id="299" r:id="rId73"/>
    <p:sldId id="365" r:id="rId74"/>
    <p:sldId id="300" r:id="rId75"/>
    <p:sldId id="301" r:id="rId76"/>
    <p:sldId id="327" r:id="rId77"/>
    <p:sldId id="392" r:id="rId78"/>
    <p:sldId id="302" r:id="rId79"/>
    <p:sldId id="366" r:id="rId80"/>
    <p:sldId id="303" r:id="rId81"/>
    <p:sldId id="367" r:id="rId82"/>
    <p:sldId id="304" r:id="rId83"/>
    <p:sldId id="330" r:id="rId84"/>
    <p:sldId id="331" r:id="rId85"/>
    <p:sldId id="334" r:id="rId86"/>
    <p:sldId id="332" r:id="rId87"/>
    <p:sldId id="333" r:id="rId88"/>
    <p:sldId id="368" r:id="rId89"/>
    <p:sldId id="335" r:id="rId90"/>
    <p:sldId id="336" r:id="rId91"/>
    <p:sldId id="337" r:id="rId92"/>
    <p:sldId id="338" r:id="rId93"/>
    <p:sldId id="339" r:id="rId94"/>
    <p:sldId id="326" r:id="rId95"/>
    <p:sldId id="271" r:id="rId96"/>
    <p:sldId id="272" r:id="rId97"/>
    <p:sldId id="369" r:id="rId98"/>
    <p:sldId id="340" r:id="rId99"/>
    <p:sldId id="341" r:id="rId100"/>
    <p:sldId id="342" r:id="rId101"/>
    <p:sldId id="343" r:id="rId102"/>
    <p:sldId id="344" r:id="rId103"/>
    <p:sldId id="345" r:id="rId104"/>
    <p:sldId id="346" r:id="rId105"/>
    <p:sldId id="347" r:id="rId106"/>
    <p:sldId id="370" r:id="rId107"/>
    <p:sldId id="385" r:id="rId108"/>
    <p:sldId id="387" r:id="rId109"/>
    <p:sldId id="371" r:id="rId110"/>
    <p:sldId id="372" r:id="rId111"/>
    <p:sldId id="383" r:id="rId112"/>
    <p:sldId id="388" r:id="rId113"/>
    <p:sldId id="380" r:id="rId114"/>
    <p:sldId id="390" r:id="rId115"/>
    <p:sldId id="373" r:id="rId116"/>
    <p:sldId id="374" r:id="rId117"/>
    <p:sldId id="379" r:id="rId118"/>
    <p:sldId id="391" r:id="rId119"/>
    <p:sldId id="378" r:id="rId120"/>
    <p:sldId id="382" r:id="rId121"/>
    <p:sldId id="375" r:id="rId122"/>
    <p:sldId id="376" r:id="rId123"/>
    <p:sldId id="386" r:id="rId124"/>
    <p:sldId id="381" r:id="rId125"/>
    <p:sldId id="377" r:id="rId126"/>
    <p:sldId id="389" r:id="rId127"/>
    <p:sldId id="384" r:id="rId1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F6269C-F031-4B55-B82C-E6677439B05C}" type="datetimeFigureOut">
              <a:rPr lang="en-US" smtClean="0"/>
              <a:pPr/>
              <a:t>12/1/2010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01DBD6-4B2D-40D3-BF6B-D6B9B1F54A5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DD406A-B644-4779-AD07-F812E59F9BA3}" type="datetimeFigureOut">
              <a:rPr lang="en-US" smtClean="0"/>
              <a:pPr/>
              <a:t>12/1/2010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C1B07B-5E6F-4D85-9D90-014B4F83999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DD406A-B644-4779-AD07-F812E59F9BA3}" type="datetimeFigureOut">
              <a:rPr lang="en-US" smtClean="0"/>
              <a:pPr/>
              <a:t>12/1/2010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C1B07B-5E6F-4D85-9D90-014B4F83999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DD406A-B644-4779-AD07-F812E59F9BA3}" type="datetimeFigureOut">
              <a:rPr lang="en-US" smtClean="0"/>
              <a:pPr/>
              <a:t>12/1/2010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C1B07B-5E6F-4D85-9D90-014B4F83999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DD406A-B644-4779-AD07-F812E59F9BA3}" type="datetimeFigureOut">
              <a:rPr lang="en-US" smtClean="0"/>
              <a:pPr/>
              <a:t>12/1/2010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C1B07B-5E6F-4D85-9D90-014B4F83999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DD406A-B644-4779-AD07-F812E59F9BA3}" type="datetimeFigureOut">
              <a:rPr lang="en-US" smtClean="0"/>
              <a:pPr/>
              <a:t>12/1/2010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C1B07B-5E6F-4D85-9D90-014B4F83999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DD406A-B644-4779-AD07-F812E59F9BA3}" type="datetimeFigureOut">
              <a:rPr lang="en-US" smtClean="0"/>
              <a:pPr/>
              <a:t>12/1/2010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C1B07B-5E6F-4D85-9D90-014B4F83999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DD406A-B644-4779-AD07-F812E59F9BA3}" type="datetimeFigureOut">
              <a:rPr lang="en-US" smtClean="0"/>
              <a:pPr/>
              <a:t>12/1/2010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C1B07B-5E6F-4D85-9D90-014B4F83999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DD406A-B644-4779-AD07-F812E59F9BA3}" type="datetimeFigureOut">
              <a:rPr lang="en-US" smtClean="0"/>
              <a:pPr/>
              <a:t>12/1/2010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C1B07B-5E6F-4D85-9D90-014B4F83999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DD406A-B644-4779-AD07-F812E59F9BA3}" type="datetimeFigureOut">
              <a:rPr lang="en-US" smtClean="0"/>
              <a:pPr/>
              <a:t>12/1/2010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C1B07B-5E6F-4D85-9D90-014B4F83999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DD406A-B644-4779-AD07-F812E59F9BA3}" type="datetimeFigureOut">
              <a:rPr lang="en-US" smtClean="0"/>
              <a:pPr/>
              <a:t>12/1/2010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C1B07B-5E6F-4D85-9D90-014B4F83999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DD406A-B644-4779-AD07-F812E59F9BA3}" type="datetimeFigureOut">
              <a:rPr lang="en-US" smtClean="0"/>
              <a:pPr/>
              <a:t>12/1/2010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C1B07B-5E6F-4D85-9D90-014B4F83999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D406A-B644-4779-AD07-F812E59F9BA3}" type="datetimeFigureOut">
              <a:rPr lang="en-US" smtClean="0"/>
              <a:pPr/>
              <a:t>12/1/2010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1B07B-5E6F-4D85-9D90-014B4F83999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www.zdnet.com/blog/open-source/open-source-vs-global-warming/7873" TargetMode="External"/><Relationship Id="rId2" Type="http://schemas.openxmlformats.org/officeDocument/2006/relationships/hyperlink" Target="http://www.deepspace6.net/docs/ipv6_status_page_apps.html" TargetMode="External"/><Relationship Id="rId1" Type="http://schemas.openxmlformats.org/officeDocument/2006/relationships/slideLayout" Target="../slideLayouts/slideLayout2.xml"/><Relationship Id="rId4" Type="http://schemas.openxmlformats.org/officeDocument/2006/relationships/hyperlink" Target="http://www.bluecatnetworks.com/press-releases/2010/bluecat-networks-releases-most-complete-ipv6-address-management-platform"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ipv6.niif.hu/m/ipv6_apps_db" TargetMode="External"/><Relationship Id="rId2" Type="http://schemas.openxmlformats.org/officeDocument/2006/relationships/hyperlink" Target="http://www.federalnewsradio.com/?nid=35&amp;sid=2114320" TargetMode="External"/><Relationship Id="rId1" Type="http://schemas.openxmlformats.org/officeDocument/2006/relationships/slideLayout" Target="../slideLayouts/slideLayout2.xml"/><Relationship Id="rId4" Type="http://schemas.openxmlformats.org/officeDocument/2006/relationships/hyperlink" Target="http://gsyc.escet.urjc.es/~eva/IPv6-web/ipv6.html"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www.cisco.com/en/US/docs/ios/ipv6/configuration/guide/ip6-ipsec.html#wp1101822" TargetMode="External"/><Relationship Id="rId2" Type="http://schemas.openxmlformats.org/officeDocument/2006/relationships/hyperlink" Target="http://www.cisco.com/en/US/docs/ios/ipv6/configuration/guide/12_4/ipv6_12_4_book.html" TargetMode="External"/><Relationship Id="rId1" Type="http://schemas.openxmlformats.org/officeDocument/2006/relationships/slideLayout" Target="../slideLayouts/slideLayout2.xml"/><Relationship Id="rId5" Type="http://schemas.openxmlformats.org/officeDocument/2006/relationships/hyperlink" Target="http://codingmyself.wordpress.com/2010/03/26/how-to-set-the-static-ipv4-and-ipv6-address-in-ubuntu/" TargetMode="External"/><Relationship Id="rId4" Type="http://schemas.openxmlformats.org/officeDocument/2006/relationships/hyperlink" Target="http://www.cisco.com/en/US/technologies/tk648/tk872/technologies_white_paper0900aecd80260051.pdf"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unixwiz.net/techtips/iguide-ipsec.html" TargetMode="External"/><Relationship Id="rId2" Type="http://schemas.openxmlformats.org/officeDocument/2006/relationships/hyperlink" Target="http://evanjones.ca/macosx-ipv6.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www.cyberciti.biz/faq/configuring-ipv6-in-sles10-opensuse-linux/#comments" TargetMode="External"/><Relationship Id="rId2" Type="http://schemas.openxmlformats.org/officeDocument/2006/relationships/hyperlink" Target="http://www.cyberciti.biz/faq/rhel-redhat-fedora-centos-ipv6-network-configuration/" TargetMode="External"/><Relationship Id="rId1" Type="http://schemas.openxmlformats.org/officeDocument/2006/relationships/slideLayout" Target="../slideLayouts/slideLayout2.xml"/><Relationship Id="rId5" Type="http://schemas.openxmlformats.org/officeDocument/2006/relationships/hyperlink" Target="https://sites.google.com/site/ipv6implementors/2010/agenda" TargetMode="External"/><Relationship Id="rId4" Type="http://schemas.openxmlformats.org/officeDocument/2006/relationships/hyperlink" Target="http://gogonet.gogo6.com/"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www.guardian.co.uk/technology/2010/nov/11/google-vint-cerf-internet" TargetMode="External"/><Relationship Id="rId2" Type="http://schemas.openxmlformats.org/officeDocument/2006/relationships/hyperlink" Target="http://www.pcmag.com/article2/0,2817,2371036,00.asp" TargetMode="External"/><Relationship Id="rId1" Type="http://schemas.openxmlformats.org/officeDocument/2006/relationships/slideLayout" Target="../slideLayouts/slideLayout2.xml"/><Relationship Id="rId5" Type="http://schemas.openxmlformats.org/officeDocument/2006/relationships/hyperlink" Target="http://ipv6.he.net/statistics/" TargetMode="External"/><Relationship Id="rId4" Type="http://schemas.openxmlformats.org/officeDocument/2006/relationships/hyperlink" Target="http://www.ghacks.net/2010/11/11/could-the-change-to-ipv6-break-the-internet/"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h10026.www1.hp.com/netipv6/Ipv6.htm" TargetMode="External"/><Relationship Id="rId2" Type="http://schemas.openxmlformats.org/officeDocument/2006/relationships/hyperlink" Target="http://docs.hp.com/en/T1306-90001/T1306-90001.pdf" TargetMode="External"/><Relationship Id="rId1" Type="http://schemas.openxmlformats.org/officeDocument/2006/relationships/slideLayout" Target="../slideLayouts/slideLayout2.xml"/><Relationship Id="rId6" Type="http://schemas.openxmlformats.org/officeDocument/2006/relationships/hyperlink" Target="http://ipv6.he.net/" TargetMode="External"/><Relationship Id="rId5" Type="http://schemas.openxmlformats.org/officeDocument/2006/relationships/hyperlink" Target="http://bgp.he.net/ipv6-progress-report.cgi" TargetMode="External"/><Relationship Id="rId4" Type="http://schemas.openxmlformats.org/officeDocument/2006/relationships/hyperlink" Target="http://www.networkworld.com/community/node/68781"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www.impress.com.au/press-releases-mainmenu-1/billion-mainmenu-67/1094-billion-gives-ipv6-to-x-series-customers-in-new-year.html" TargetMode="External"/><Relationship Id="rId2" Type="http://schemas.openxmlformats.org/officeDocument/2006/relationships/hyperlink" Target="http://publib.boulder.ibm.com/infocenter/iseries/v6r1m0/index.jsp?topic=/clfinder/finder30.htm" TargetMode="External"/><Relationship Id="rId1" Type="http://schemas.openxmlformats.org/officeDocument/2006/relationships/slideLayout" Target="../slideLayouts/slideLayout2.xml"/><Relationship Id="rId4" Type="http://schemas.openxmlformats.org/officeDocument/2006/relationships/hyperlink" Target="http://ipv6.com/" TargetMode="External"/></Relationships>
</file>

<file path=ppt/slides/_rels/slide114.xml.rels><?xml version="1.0" encoding="UTF-8" standalone="yes"?>
<Relationships xmlns="http://schemas.openxmlformats.org/package/2006/relationships"><Relationship Id="rId3" Type="http://schemas.openxmlformats.org/officeDocument/2006/relationships/hyperlink" Target="http://ipv6int.net/systems/solaris-ipv6.html" TargetMode="External"/><Relationship Id="rId2" Type="http://schemas.openxmlformats.org/officeDocument/2006/relationships/hyperlink" Target="http://ipv6int.net/systems/mac_os_x-ipv6.html" TargetMode="External"/><Relationship Id="rId1" Type="http://schemas.openxmlformats.org/officeDocument/2006/relationships/slideLayout" Target="../slideLayouts/slideLayout2.xml"/><Relationship Id="rId4" Type="http://schemas.openxmlformats.org/officeDocument/2006/relationships/hyperlink" Target="http://www.ipv6-to-standard.org/"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www.winnipegfreepress.com/breakingnews/what-happens-when-the-internet-runs-out-of-ips-were-about-to-find-out-110419004.html" TargetMode="External"/><Relationship Id="rId2" Type="http://schemas.openxmlformats.org/officeDocument/2006/relationships/hyperlink" Target="https://www.arin.net/participate/meetings/reports/ARIN_XXI/PDF/tuesday/ARIN-IPsecv6.pdf" TargetMode="External"/><Relationship Id="rId1" Type="http://schemas.openxmlformats.org/officeDocument/2006/relationships/slideLayout" Target="../slideLayouts/slideLayout2.xml"/><Relationship Id="rId5" Type="http://schemas.openxmlformats.org/officeDocument/2006/relationships/hyperlink" Target="http://jitc.fhu.disa.mil/adv_ip/register/certs/novell_suse_10_sp2_loc.pdf" TargetMode="External"/><Relationship Id="rId4" Type="http://schemas.openxmlformats.org/officeDocument/2006/relationships/hyperlink" Target="http://thenextweb.com/uk/2010/11/20/the-mind-boggling-world-of-ipv6-and-why-it-matters-to-the-future-of-the-internet/"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www.ispreview.co.uk/story/2010/11/26/entanet-uk-warns-of-turbulent-times-for-isps-that-fail-to-adopt-ipv6.html" TargetMode="External"/><Relationship Id="rId2" Type="http://schemas.openxmlformats.org/officeDocument/2006/relationships/hyperlink" Target="http://sociable.co/2010/11/26/ipv6-ireland-and-the-future-of-the-internet/"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http://www.computerworld.com/s/article/9193939/U.S._cable_companies_embrace_IPv6?taxonomyId=16" TargetMode="External"/><Relationship Id="rId7" Type="http://schemas.openxmlformats.org/officeDocument/2006/relationships/hyperlink" Target="http://technet.microsoft.com/en-us/library/cc736439(WS.10).aspx" TargetMode="External"/><Relationship Id="rId2" Type="http://schemas.openxmlformats.org/officeDocument/2006/relationships/hyperlink" Target="http://www.pcworld.com/businesscenter/article/208948/atandt_lagging_while_others_lead_on_ipv6.html" TargetMode="External"/><Relationship Id="rId1" Type="http://schemas.openxmlformats.org/officeDocument/2006/relationships/slideLayout" Target="../slideLayouts/slideLayout2.xml"/><Relationship Id="rId6" Type="http://schemas.openxmlformats.org/officeDocument/2006/relationships/hyperlink" Target="http://technet.microsoft.com/en-us/network/bb530961.aspx" TargetMode="External"/><Relationship Id="rId5" Type="http://schemas.openxmlformats.org/officeDocument/2006/relationships/hyperlink" Target="http://lpar.ath0.com/2009/01/06/ipv6-with-bonjourzeroconf-in-ubuntu/" TargetMode="External"/><Relationship Id="rId4" Type="http://schemas.openxmlformats.org/officeDocument/2006/relationships/hyperlink" Target="http://www.networkworld.com/news/2010/092810-white-house-ipv6-directive.html" TargetMode="External"/></Relationships>
</file>

<file path=ppt/slides/_rels/slide118.xml.rels><?xml version="1.0" encoding="UTF-8" standalone="yes"?>
<Relationships xmlns="http://schemas.openxmlformats.org/package/2006/relationships"><Relationship Id="rId3" Type="http://schemas.openxmlformats.org/officeDocument/2006/relationships/hyperlink" Target="http://www.personal.psu.edu/dvm105/blogs/ipv6/2010/06/ipv6-on-iphone.html" TargetMode="External"/><Relationship Id="rId2" Type="http://schemas.openxmlformats.org/officeDocument/2006/relationships/hyperlink" Target="http://www.6diss.org/workshops/saf/host-configuration.pdf" TargetMode="External"/><Relationship Id="rId1" Type="http://schemas.openxmlformats.org/officeDocument/2006/relationships/slideLayout" Target="../slideLayouts/slideLayout2.xml"/><Relationship Id="rId4" Type="http://schemas.openxmlformats.org/officeDocument/2006/relationships/hyperlink" Target="http://www.personal.psu.edu/dvm105/blogs/ipv6/2010/06/t-mobile-is-pushing-ipv6-hard.html" TargetMode="External"/></Relationships>
</file>

<file path=ppt/slides/_rels/slide119.xml.rels><?xml version="1.0" encoding="UTF-8" standalone="yes"?>
<Relationships xmlns="http://schemas.openxmlformats.org/package/2006/relationships"><Relationship Id="rId3" Type="http://schemas.openxmlformats.org/officeDocument/2006/relationships/hyperlink" Target="http://tools.ietf.org/html/rfc4213" TargetMode="External"/><Relationship Id="rId2" Type="http://schemas.openxmlformats.org/officeDocument/2006/relationships/hyperlink" Target="http://developers.sun.com/solaris/articles/migratetoipv6/" TargetMode="External"/><Relationship Id="rId1" Type="http://schemas.openxmlformats.org/officeDocument/2006/relationships/slideLayout" Target="../slideLayouts/slideLayout2.xml"/><Relationship Id="rId6" Type="http://schemas.openxmlformats.org/officeDocument/2006/relationships/hyperlink" Target="http://www.ietf.org/rfc/rfc3775.txt" TargetMode="External"/><Relationship Id="rId5" Type="http://schemas.openxmlformats.org/officeDocument/2006/relationships/hyperlink" Target="http://tools.ietf.org/html/rfc2460" TargetMode="External"/><Relationship Id="rId4" Type="http://schemas.openxmlformats.org/officeDocument/2006/relationships/hyperlink" Target="http://www.ietf.org/rfc/rfc2732.tx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www.faqs.org/rfcs/rfc2766.html" TargetMode="External"/><Relationship Id="rId2" Type="http://schemas.openxmlformats.org/officeDocument/2006/relationships/hyperlink" Target="http://www.ietf.org/rfc/rfc2461.txt" TargetMode="External"/><Relationship Id="rId1" Type="http://schemas.openxmlformats.org/officeDocument/2006/relationships/slideLayout" Target="../slideLayouts/slideLayout2.xml"/><Relationship Id="rId5" Type="http://schemas.openxmlformats.org/officeDocument/2006/relationships/hyperlink" Target="http://docs.sun.com/app/docs/doc/817-0573?l=en" TargetMode="External"/><Relationship Id="rId4" Type="http://schemas.openxmlformats.org/officeDocument/2006/relationships/hyperlink" Target="http://www.ietf.org/rfc/rfc2464.txt" TargetMode="External"/></Relationships>
</file>

<file path=ppt/slides/_rels/slide121.xml.rels><?xml version="1.0" encoding="UTF-8" standalone="yes"?>
<Relationships xmlns="http://schemas.openxmlformats.org/package/2006/relationships"><Relationship Id="rId3" Type="http://schemas.openxmlformats.org/officeDocument/2006/relationships/hyperlink" Target="http://www.potaroo.net/tools/ipv4/index.html" TargetMode="External"/><Relationship Id="rId2" Type="http://schemas.openxmlformats.org/officeDocument/2006/relationships/hyperlink" Target="https://help.ubuntu.com/community/WebBrowsingSlowIPv6IPv4?action=show&amp;redirect=DisableIPv6" TargetMode="External"/><Relationship Id="rId1" Type="http://schemas.openxmlformats.org/officeDocument/2006/relationships/slideLayout" Target="../slideLayouts/slideLayout2.xml"/><Relationship Id="rId6" Type="http://schemas.openxmlformats.org/officeDocument/2006/relationships/hyperlink" Target="http://e-articles.info/e/a/title/IPsec-Basics/" TargetMode="External"/><Relationship Id="rId5" Type="http://schemas.openxmlformats.org/officeDocument/2006/relationships/hyperlink" Target="http://press.redhat.com/2008/05/21/red-hat-enterprise-linux-52/" TargetMode="External"/><Relationship Id="rId4" Type="http://schemas.openxmlformats.org/officeDocument/2006/relationships/hyperlink" Target="http://www.hindu.com/2010/11/14/stories/2010111451570600.htm" TargetMode="External"/></Relationships>
</file>

<file path=ppt/slides/_rels/slide122.xml.rels><?xml version="1.0" encoding="UTF-8" standalone="yes"?>
<Relationships xmlns="http://schemas.openxmlformats.org/package/2006/relationships"><Relationship Id="rId3" Type="http://schemas.openxmlformats.org/officeDocument/2006/relationships/hyperlink" Target="http://www.mcpressonline.com/internet/protocols/while-us-adoption-of-ipv6-increased-in-2009-will-2010-see-a-sharp-upswing.html" TargetMode="External"/><Relationship Id="rId2" Type="http://schemas.openxmlformats.org/officeDocument/2006/relationships/hyperlink" Target="http://www.sfgate.com/cgi-bin/article.cgi?f=/g/a/2010/10/26/prwebprweb4700654.DTL#loopbegin" TargetMode="External"/><Relationship Id="rId1" Type="http://schemas.openxmlformats.org/officeDocument/2006/relationships/slideLayout" Target="../slideLayouts/slideLayout2.xml"/><Relationship Id="rId5" Type="http://schemas.openxmlformats.org/officeDocument/2006/relationships/hyperlink" Target="http://packetlife.net/media/library/8/IPv6.pdf" TargetMode="External"/><Relationship Id="rId4" Type="http://schemas.openxmlformats.org/officeDocument/2006/relationships/hyperlink" Target="http://packetlife.net/media/library/6/IPsec.pdf" TargetMode="External"/></Relationships>
</file>

<file path=ppt/slides/_rels/slide123.xml.rels><?xml version="1.0" encoding="UTF-8" standalone="yes"?>
<Relationships xmlns="http://schemas.openxmlformats.org/package/2006/relationships"><Relationship Id="rId3" Type="http://schemas.openxmlformats.org/officeDocument/2006/relationships/hyperlink" Target="http://tldp.org/HOWTO/Linux+IPv6-HOWTO/chapter-hints-daemons.html" TargetMode="External"/><Relationship Id="rId2" Type="http://schemas.openxmlformats.org/officeDocument/2006/relationships/hyperlink" Target="http://www.tcpipguide.com/free/t_DNSChangesToSupportIPVersion6.htm" TargetMode="External"/><Relationship Id="rId1" Type="http://schemas.openxmlformats.org/officeDocument/2006/relationships/slideLayout" Target="../slideLayouts/slideLayout2.xml"/><Relationship Id="rId4" Type="http://schemas.openxmlformats.org/officeDocument/2006/relationships/hyperlink" Target="http://www.tmcnet.com/usubmit/2010/11/26/5159594.htm" TargetMode="External"/></Relationships>
</file>

<file path=ppt/slides/_rels/slide124.xml.rels><?xml version="1.0" encoding="UTF-8" standalone="yes"?>
<Relationships xmlns="http://schemas.openxmlformats.org/package/2006/relationships"><Relationship Id="rId3" Type="http://schemas.openxmlformats.org/officeDocument/2006/relationships/hyperlink" Target="http://dns.tmcnet.com/topics/dns/articles/119757-cisco-explains-what-organizations-need-consider-when-migrating.htm" TargetMode="External"/><Relationship Id="rId2" Type="http://schemas.openxmlformats.org/officeDocument/2006/relationships/hyperlink" Target="http://www.computersecurityarticles.info/security/ipv6-support-in-ios-4-wed-jun-23rd/" TargetMode="External"/><Relationship Id="rId1" Type="http://schemas.openxmlformats.org/officeDocument/2006/relationships/slideLayout" Target="../slideLayouts/slideLayout2.xml"/><Relationship Id="rId6" Type="http://schemas.openxmlformats.org/officeDocument/2006/relationships/hyperlink" Target="http://www.zdnet.com/blog/networking/use-ipv6-in-windows-7-today/352" TargetMode="External"/><Relationship Id="rId5" Type="http://schemas.openxmlformats.org/officeDocument/2006/relationships/hyperlink" Target="http://www.zdnet.com/blog/networking/fixing-windows-7-ipv6-headaches/257" TargetMode="External"/><Relationship Id="rId4" Type="http://schemas.openxmlformats.org/officeDocument/2006/relationships/hyperlink" Target="http://www.zdnet.com/blog/networking/five-ways-for-ipv6-and-ipv4-to-peacefully-co-exist/244" TargetMode="External"/></Relationships>
</file>

<file path=ppt/slides/_rels/slide125.xml.rels><?xml version="1.0" encoding="UTF-8" standalone="yes"?>
<Relationships xmlns="http://schemas.openxmlformats.org/package/2006/relationships"><Relationship Id="rId3" Type="http://schemas.openxmlformats.org/officeDocument/2006/relationships/hyperlink" Target="http://en.wikipedia.org/wiki/Comparison_of_IPv6_application_support" TargetMode="External"/><Relationship Id="rId2" Type="http://schemas.openxmlformats.org/officeDocument/2006/relationships/hyperlink" Target="http://www.whatismyipv6.com/blogs/macipv6/wordpress/" TargetMode="External"/><Relationship Id="rId1" Type="http://schemas.openxmlformats.org/officeDocument/2006/relationships/slideLayout" Target="../slideLayouts/slideLayout2.xml"/><Relationship Id="rId4" Type="http://schemas.openxmlformats.org/officeDocument/2006/relationships/hyperlink" Target="http://en.wikipedia.org/wiki/Comparison_of_IPv6_support_in_routers" TargetMode="External"/></Relationships>
</file>

<file path=ppt/slides/_rels/slide126.xml.rels><?xml version="1.0" encoding="UTF-8" standalone="yes"?>
<Relationships xmlns="http://schemas.openxmlformats.org/package/2006/relationships"><Relationship Id="rId3" Type="http://schemas.openxmlformats.org/officeDocument/2006/relationships/hyperlink" Target="http://en.wikipedia.org/wiki/List_of_IPv6_tunnel_brokers" TargetMode="External"/><Relationship Id="rId2" Type="http://schemas.openxmlformats.org/officeDocument/2006/relationships/hyperlink" Target="http://en.wikipedia.org/wiki/6to4" TargetMode="External"/><Relationship Id="rId1" Type="http://schemas.openxmlformats.org/officeDocument/2006/relationships/slideLayout" Target="../slideLayouts/slideLayout2.xml"/><Relationship Id="rId5" Type="http://schemas.openxmlformats.org/officeDocument/2006/relationships/hyperlink" Target="http://en.wikipedia.org/wiki/IPv6" TargetMode="External"/><Relationship Id="rId4" Type="http://schemas.openxmlformats.org/officeDocument/2006/relationships/hyperlink" Target="http://en.wikipedia.org/wiki/IPsec"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http://en.wikipedia.org/wiki/Teredo_tunneling" TargetMode="External"/><Relationship Id="rId2" Type="http://schemas.openxmlformats.org/officeDocument/2006/relationships/hyperlink" Target="http://en.wikipedia.org/wiki/IPv6_deployment" TargetMode="External"/><Relationship Id="rId1" Type="http://schemas.openxmlformats.org/officeDocument/2006/relationships/slideLayout" Target="../slideLayouts/slideLayout2.xml"/><Relationship Id="rId4" Type="http://schemas.openxmlformats.org/officeDocument/2006/relationships/hyperlink" Target="http://www.neowin.net/news/the-ipcalypse-is-only-100-days-away"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networkworld.com/news/2010/%20http:/www.networkworld.com/news/2009/030509kindra-federal-cio.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7772400" cy="2441575"/>
          </a:xfrm>
        </p:spPr>
        <p:txBody>
          <a:bodyPr>
            <a:normAutofit/>
          </a:bodyPr>
          <a:lstStyle/>
          <a:p>
            <a:r>
              <a:rPr lang="en-US" sz="3200" dirty="0"/>
              <a:t>IPv6 – The Next Generation of Internet Protocols</a:t>
            </a:r>
            <a:br>
              <a:rPr lang="en-US" sz="3200" dirty="0"/>
            </a:br>
            <a:endParaRPr lang="en-US" sz="3200" dirty="0"/>
          </a:p>
        </p:txBody>
      </p:sp>
      <p:sp>
        <p:nvSpPr>
          <p:cNvPr id="3" name="Subtitle 2"/>
          <p:cNvSpPr>
            <a:spLocks noGrp="1"/>
          </p:cNvSpPr>
          <p:nvPr>
            <p:ph type="subTitle" idx="1"/>
          </p:nvPr>
        </p:nvSpPr>
        <p:spPr/>
        <p:txBody>
          <a:bodyPr>
            <a:normAutofit/>
          </a:bodyPr>
          <a:lstStyle/>
          <a:p>
            <a:endParaRPr lang="en-US" sz="1800" dirty="0" smtClean="0">
              <a:latin typeface="+mj-lt"/>
            </a:endParaRPr>
          </a:p>
          <a:p>
            <a:endParaRPr lang="en-US" sz="1800" dirty="0" smtClean="0">
              <a:latin typeface="+mj-lt"/>
            </a:endParaRPr>
          </a:p>
          <a:p>
            <a:r>
              <a:rPr lang="en-US" sz="2000" b="1" dirty="0" smtClean="0">
                <a:solidFill>
                  <a:schemeClr val="tx1"/>
                </a:solidFill>
                <a:latin typeface="+mj-lt"/>
              </a:rPr>
              <a:t>Presentation by Jon Evans for </a:t>
            </a:r>
            <a:r>
              <a:rPr lang="en-US" sz="2000" b="1" dirty="0" err="1" smtClean="0">
                <a:solidFill>
                  <a:schemeClr val="tx1"/>
                </a:solidFill>
                <a:latin typeface="+mj-lt"/>
              </a:rPr>
              <a:t>Uniforum</a:t>
            </a:r>
            <a:r>
              <a:rPr lang="en-US" sz="2000" b="1" dirty="0" smtClean="0">
                <a:solidFill>
                  <a:schemeClr val="tx1"/>
                </a:solidFill>
                <a:latin typeface="+mj-lt"/>
              </a:rPr>
              <a:t> Chicago on November 30, 2010</a:t>
            </a:r>
          </a:p>
          <a:p>
            <a:endParaRPr lang="en-US" sz="1800" dirty="0" smtClean="0">
              <a:latin typeface="+mj-lt"/>
            </a:endParaRPr>
          </a:p>
          <a:p>
            <a:endParaRPr lang="en-US" sz="1800" dirty="0" smtClean="0">
              <a:latin typeface="+mj-lt"/>
            </a:endParaRPr>
          </a:p>
          <a:p>
            <a:endParaRPr lang="en-US" sz="1800" b="1" dirty="0">
              <a:solidFill>
                <a:schemeClr val="tx1"/>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IPv6 ADDRESS CATREGORIES</a:t>
            </a:r>
            <a:endParaRPr lang="en-US" sz="2800" dirty="0"/>
          </a:p>
        </p:txBody>
      </p:sp>
      <p:sp>
        <p:nvSpPr>
          <p:cNvPr id="3" name="Content Placeholder 2"/>
          <p:cNvSpPr>
            <a:spLocks noGrp="1"/>
          </p:cNvSpPr>
          <p:nvPr>
            <p:ph idx="1"/>
          </p:nvPr>
        </p:nvSpPr>
        <p:spPr>
          <a:xfrm>
            <a:off x="457200" y="1447800"/>
            <a:ext cx="8229600" cy="5029200"/>
          </a:xfrm>
        </p:spPr>
        <p:txBody>
          <a:bodyPr>
            <a:normAutofit lnSpcReduction="10000"/>
          </a:bodyPr>
          <a:lstStyle/>
          <a:p>
            <a:pPr marL="0" indent="-514350">
              <a:spcBef>
                <a:spcPts val="0"/>
              </a:spcBef>
              <a:buNone/>
            </a:pPr>
            <a:r>
              <a:rPr lang="en-US" sz="2400" dirty="0" smtClean="0"/>
              <a:t>I.	</a:t>
            </a:r>
            <a:r>
              <a:rPr lang="en-US" sz="2000" dirty="0" err="1" smtClean="0">
                <a:solidFill>
                  <a:srgbClr val="C00000"/>
                </a:solidFill>
              </a:rPr>
              <a:t>Unicast</a:t>
            </a:r>
            <a:endParaRPr lang="en-US" sz="2000" dirty="0" smtClean="0">
              <a:solidFill>
                <a:srgbClr val="C00000"/>
              </a:solidFill>
            </a:endParaRPr>
          </a:p>
          <a:p>
            <a:pPr marL="514350" indent="-514350">
              <a:buNone/>
            </a:pPr>
            <a:r>
              <a:rPr lang="en-US" sz="2000" dirty="0" smtClean="0"/>
              <a:t>		A.   Ways to get the interface id.</a:t>
            </a:r>
          </a:p>
          <a:p>
            <a:pPr marL="514350" indent="-514350">
              <a:buNone/>
            </a:pPr>
            <a:r>
              <a:rPr lang="en-US" sz="2000" dirty="0" smtClean="0">
                <a:solidFill>
                  <a:srgbClr val="C00000"/>
                </a:solidFill>
              </a:rPr>
              <a:t>                       1.	</a:t>
            </a:r>
            <a:r>
              <a:rPr lang="en-US" sz="2000" dirty="0" err="1" smtClean="0">
                <a:solidFill>
                  <a:srgbClr val="C00000"/>
                </a:solidFill>
              </a:rPr>
              <a:t>Unicast</a:t>
            </a:r>
            <a:r>
              <a:rPr lang="en-US" sz="2000" dirty="0" smtClean="0">
                <a:solidFill>
                  <a:srgbClr val="C00000"/>
                </a:solidFill>
              </a:rPr>
              <a:t> addresses with the prefixes 001 to 111 must use a 		64-bit ID derived from  the Interface Identifier.</a:t>
            </a:r>
          </a:p>
          <a:p>
            <a:pPr marL="514350" indent="-514350">
              <a:buNone/>
            </a:pPr>
            <a:r>
              <a:rPr lang="en-US" sz="2000" dirty="0" smtClean="0">
                <a:solidFill>
                  <a:srgbClr val="C00000"/>
                </a:solidFill>
              </a:rPr>
              <a:t>		       2.      Interface ID can be randomly generated for anonymity.</a:t>
            </a:r>
          </a:p>
          <a:p>
            <a:pPr marL="514350" indent="-514350">
              <a:buNone/>
            </a:pPr>
            <a:r>
              <a:rPr lang="en-US" sz="2000" dirty="0" smtClean="0">
                <a:solidFill>
                  <a:srgbClr val="C00000"/>
                </a:solidFill>
              </a:rPr>
              <a:t>                       3.      Assigned during </a:t>
            </a:r>
            <a:r>
              <a:rPr lang="en-US" sz="2000" dirty="0" err="1" smtClean="0">
                <a:solidFill>
                  <a:srgbClr val="C00000"/>
                </a:solidFill>
              </a:rPr>
              <a:t>stateful</a:t>
            </a:r>
            <a:r>
              <a:rPr lang="en-US" sz="2000" dirty="0" smtClean="0">
                <a:solidFill>
                  <a:srgbClr val="C00000"/>
                </a:solidFill>
              </a:rPr>
              <a:t> addressing.</a:t>
            </a:r>
          </a:p>
          <a:p>
            <a:pPr marL="514350" indent="-514350">
              <a:buNone/>
            </a:pPr>
            <a:r>
              <a:rPr lang="en-US" sz="2000" dirty="0" smtClean="0">
                <a:solidFill>
                  <a:srgbClr val="C00000"/>
                </a:solidFill>
              </a:rPr>
              <a:t>                       4.      Manually configured.</a:t>
            </a:r>
          </a:p>
          <a:p>
            <a:pPr marL="514350" indent="-514350">
              <a:buNone/>
            </a:pPr>
            <a:r>
              <a:rPr lang="en-US" sz="2000" dirty="0" smtClean="0"/>
              <a:t>                 B.   Types</a:t>
            </a:r>
          </a:p>
          <a:p>
            <a:pPr marL="514350" indent="-514350">
              <a:buNone/>
            </a:pPr>
            <a:r>
              <a:rPr lang="en-US" sz="2000" dirty="0" smtClean="0"/>
              <a:t>                        1.     Link-Local</a:t>
            </a:r>
          </a:p>
          <a:p>
            <a:pPr marL="514350" indent="-514350">
              <a:buNone/>
            </a:pPr>
            <a:r>
              <a:rPr lang="en-US" sz="2000" dirty="0" smtClean="0"/>
              <a:t>         	        2.     Unique-Local</a:t>
            </a:r>
          </a:p>
          <a:p>
            <a:pPr marL="514350" indent="-514350">
              <a:buNone/>
            </a:pPr>
            <a:r>
              <a:rPr lang="en-US" sz="2000" dirty="0" smtClean="0"/>
              <a:t>         	        3.     Global</a:t>
            </a:r>
          </a:p>
          <a:p>
            <a:pPr marL="514350" indent="-514350">
              <a:buNone/>
            </a:pPr>
            <a:r>
              <a:rPr lang="en-US" sz="2000" dirty="0" smtClean="0"/>
              <a:t>II.		</a:t>
            </a:r>
            <a:r>
              <a:rPr lang="en-US" sz="2000" dirty="0" smtClean="0">
                <a:solidFill>
                  <a:srgbClr val="C00000"/>
                </a:solidFill>
              </a:rPr>
              <a:t>Multicast</a:t>
            </a:r>
          </a:p>
          <a:p>
            <a:pPr marL="514350" indent="-514350">
              <a:buAutoNum type="romanUcPeriod" startAt="3"/>
            </a:pPr>
            <a:r>
              <a:rPr lang="en-US" sz="2000" dirty="0" smtClean="0"/>
              <a:t>       </a:t>
            </a:r>
            <a:r>
              <a:rPr lang="en-US" sz="2000" dirty="0" err="1" smtClean="0">
                <a:solidFill>
                  <a:srgbClr val="C00000"/>
                </a:solidFill>
              </a:rPr>
              <a:t>Anycast</a:t>
            </a:r>
            <a:endParaRPr lang="en-US" sz="2000" dirty="0" smtClean="0">
              <a:solidFill>
                <a:srgbClr val="C00000"/>
              </a:solidFill>
            </a:endParaRPr>
          </a:p>
          <a:p>
            <a:pPr marL="514350" indent="-514350">
              <a:buAutoNum type="romanUcPeriod" startAt="3"/>
            </a:pPr>
            <a:r>
              <a:rPr lang="en-US" sz="2000" dirty="0" smtClean="0"/>
              <a:t>       Special</a:t>
            </a:r>
          </a:p>
          <a:p>
            <a:pPr>
              <a:buNone/>
            </a:pPr>
            <a:endParaRPr lang="en-US" sz="2400" dirty="0" smtClean="0"/>
          </a:p>
          <a:p>
            <a:pPr>
              <a:buNone/>
            </a:pPr>
            <a:endParaRPr lang="en-US" sz="24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COUNTRY BREAKDOWN</a:t>
            </a:r>
            <a:endParaRPr lang="en-US" sz="2400" dirty="0"/>
          </a:p>
        </p:txBody>
      </p:sp>
      <p:sp>
        <p:nvSpPr>
          <p:cNvPr id="3" name="Content Placeholder 2"/>
          <p:cNvSpPr>
            <a:spLocks noGrp="1"/>
          </p:cNvSpPr>
          <p:nvPr>
            <p:ph idx="1"/>
          </p:nvPr>
        </p:nvSpPr>
        <p:spPr/>
        <p:txBody>
          <a:bodyPr>
            <a:normAutofit lnSpcReduction="10000"/>
          </a:bodyPr>
          <a:lstStyle/>
          <a:p>
            <a:pPr marL="0" indent="-514350">
              <a:spcBef>
                <a:spcPts val="0"/>
              </a:spcBef>
              <a:buNone/>
            </a:pPr>
            <a:r>
              <a:rPr lang="en-US" sz="2000" dirty="0" smtClean="0"/>
              <a:t>IV.	Finland</a:t>
            </a:r>
          </a:p>
          <a:p>
            <a:pPr marL="0" indent="-514350">
              <a:spcBef>
                <a:spcPts val="0"/>
              </a:spcBef>
              <a:buNone/>
            </a:pPr>
            <a:r>
              <a:rPr lang="en-US" sz="2000" dirty="0" smtClean="0"/>
              <a:t>         	A.     FICORA (Finnish Communications Regulatory Agency) Domain 		Name Registry added IPv6 capability to DNS servers so that 		IPv6 addresses can be entered when registering for 			domains.</a:t>
            </a:r>
          </a:p>
          <a:p>
            <a:pPr marL="0" indent="-514350">
              <a:spcBef>
                <a:spcPts val="0"/>
              </a:spcBef>
              <a:buNone/>
            </a:pPr>
            <a:r>
              <a:rPr lang="en-US" sz="2000" dirty="0" smtClean="0"/>
              <a:t>         	B.     In Feb 2008 one ISP had IPv6 capability.</a:t>
            </a:r>
          </a:p>
          <a:p>
            <a:pPr marL="0" indent="-514350">
              <a:spcBef>
                <a:spcPts val="0"/>
              </a:spcBef>
              <a:buNone/>
            </a:pPr>
            <a:r>
              <a:rPr lang="en-US" sz="2000" dirty="0" smtClean="0"/>
              <a:t>V.	France</a:t>
            </a:r>
          </a:p>
          <a:p>
            <a:pPr marL="0" indent="-514350">
              <a:spcBef>
                <a:spcPts val="0"/>
              </a:spcBef>
              <a:buNone/>
            </a:pPr>
            <a:r>
              <a:rPr lang="en-US" sz="2000" dirty="0" smtClean="0"/>
              <a:t>         	A.     AFNIC (NIC  - Domain Name Registry) added IPv6 functionality.</a:t>
            </a:r>
          </a:p>
          <a:p>
            <a:pPr marL="0" indent="-514350">
              <a:spcBef>
                <a:spcPts val="0"/>
              </a:spcBef>
              <a:buNone/>
            </a:pPr>
            <a:r>
              <a:rPr lang="en-US" sz="2000" dirty="0" smtClean="0"/>
              <a:t>         	B.     </a:t>
            </a:r>
            <a:r>
              <a:rPr lang="en-US" sz="2000" dirty="0" err="1" smtClean="0"/>
              <a:t>Renater</a:t>
            </a:r>
            <a:r>
              <a:rPr lang="en-US" sz="2000" dirty="0" smtClean="0"/>
              <a:t> – French academic network has IPv6 connectivity.</a:t>
            </a:r>
          </a:p>
          <a:p>
            <a:pPr marL="0" indent="-514350">
              <a:spcBef>
                <a:spcPts val="0"/>
              </a:spcBef>
              <a:buNone/>
            </a:pPr>
            <a:r>
              <a:rPr lang="en-US" sz="2000" dirty="0" smtClean="0"/>
              <a:t>         	C.     Free – Major ISP has IPv6.</a:t>
            </a:r>
          </a:p>
          <a:p>
            <a:pPr marL="0" indent="-514350">
              <a:spcBef>
                <a:spcPts val="0"/>
              </a:spcBef>
              <a:buNone/>
            </a:pPr>
            <a:r>
              <a:rPr lang="en-US" sz="2000" dirty="0" smtClean="0"/>
              <a:t>VI.	India</a:t>
            </a:r>
          </a:p>
          <a:p>
            <a:pPr marL="0" indent="-514350">
              <a:spcBef>
                <a:spcPts val="0"/>
              </a:spcBef>
              <a:buNone/>
            </a:pPr>
            <a:r>
              <a:rPr lang="en-US" sz="2000" dirty="0" smtClean="0"/>
              <a:t>          	</a:t>
            </a:r>
            <a:r>
              <a:rPr lang="en-US" sz="2000" dirty="0" err="1" smtClean="0"/>
              <a:t>Sify</a:t>
            </a:r>
            <a:r>
              <a:rPr lang="en-US" sz="2000" dirty="0" smtClean="0"/>
              <a:t> Technologies Limited, private ISP has dual-stack.</a:t>
            </a:r>
          </a:p>
          <a:p>
            <a:pPr marL="0" indent="-514350">
              <a:spcBef>
                <a:spcPts val="0"/>
              </a:spcBef>
              <a:buNone/>
            </a:pPr>
            <a:r>
              <a:rPr lang="en-US" sz="2000" dirty="0" smtClean="0"/>
              <a:t>VII.	Japan</a:t>
            </a:r>
          </a:p>
          <a:p>
            <a:pPr marL="0" indent="-514350">
              <a:spcBef>
                <a:spcPts val="0"/>
              </a:spcBef>
              <a:buNone/>
            </a:pPr>
            <a:r>
              <a:rPr lang="en-US" sz="2000" dirty="0" smtClean="0"/>
              <a:t>        	 NTT, Telecommunications company, touted as first public ISP to offer 	IPv6</a:t>
            </a:r>
            <a:endParaRPr lang="en-US" sz="2000"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COUNTRY BREAKDOWN</a:t>
            </a:r>
            <a:endParaRPr lang="en-US" sz="2400" dirty="0"/>
          </a:p>
        </p:txBody>
      </p:sp>
      <p:sp>
        <p:nvSpPr>
          <p:cNvPr id="3" name="Content Placeholder 2"/>
          <p:cNvSpPr>
            <a:spLocks noGrp="1"/>
          </p:cNvSpPr>
          <p:nvPr>
            <p:ph idx="1"/>
          </p:nvPr>
        </p:nvSpPr>
        <p:spPr/>
        <p:txBody>
          <a:bodyPr>
            <a:normAutofit lnSpcReduction="10000"/>
          </a:bodyPr>
          <a:lstStyle/>
          <a:p>
            <a:pPr marL="0" indent="-514350">
              <a:spcBef>
                <a:spcPts val="0"/>
              </a:spcBef>
              <a:buNone/>
            </a:pPr>
            <a:r>
              <a:rPr lang="en-US" sz="2000" dirty="0" smtClean="0"/>
              <a:t>VIII.	Luxembourg</a:t>
            </a:r>
          </a:p>
          <a:p>
            <a:pPr marL="0" indent="-514350">
              <a:spcBef>
                <a:spcPts val="0"/>
              </a:spcBef>
              <a:buNone/>
            </a:pPr>
            <a:r>
              <a:rPr lang="en-US" sz="2000" dirty="0" smtClean="0"/>
              <a:t>          	A.     RESTENA – Research and Education network had IPv6 for some 		years now.</a:t>
            </a:r>
          </a:p>
          <a:p>
            <a:pPr marL="0" indent="-514350">
              <a:spcBef>
                <a:spcPts val="0"/>
              </a:spcBef>
              <a:buNone/>
            </a:pPr>
            <a:r>
              <a:rPr lang="en-US" sz="2000" dirty="0" smtClean="0"/>
              <a:t>          	B.     P&amp;T Luxembourg – Main telecom and Internet had IPv6 since 		Jan. 2009.</a:t>
            </a:r>
          </a:p>
          <a:p>
            <a:pPr marL="0" indent="-514350">
              <a:spcBef>
                <a:spcPts val="0"/>
              </a:spcBef>
              <a:buNone/>
            </a:pPr>
            <a:r>
              <a:rPr lang="en-US" sz="2000" dirty="0" smtClean="0"/>
              <a:t>IX.	Netherlands</a:t>
            </a:r>
          </a:p>
          <a:p>
            <a:pPr marL="0" indent="-514350">
              <a:spcBef>
                <a:spcPts val="0"/>
              </a:spcBef>
              <a:buNone/>
            </a:pPr>
            <a:r>
              <a:rPr lang="en-US" sz="2000" dirty="0" smtClean="0"/>
              <a:t>         	A.     </a:t>
            </a:r>
            <a:r>
              <a:rPr lang="en-US" sz="2000" dirty="0" err="1" smtClean="0"/>
              <a:t>SURFnet</a:t>
            </a:r>
            <a:r>
              <a:rPr lang="en-US" sz="2000" dirty="0" smtClean="0"/>
              <a:t> – Academic network had IPv6 since 1997.</a:t>
            </a:r>
          </a:p>
          <a:p>
            <a:pPr marL="0" indent="-514350">
              <a:spcBef>
                <a:spcPts val="0"/>
              </a:spcBef>
              <a:buNone/>
            </a:pPr>
            <a:r>
              <a:rPr lang="en-US" sz="2000" dirty="0" smtClean="0"/>
              <a:t>         	B.     XS4AII – Major ISP provides IPv6 DSL connectivity.</a:t>
            </a:r>
          </a:p>
          <a:p>
            <a:pPr marL="0" indent="-514350">
              <a:spcBef>
                <a:spcPts val="0"/>
              </a:spcBef>
              <a:buNone/>
            </a:pPr>
            <a:r>
              <a:rPr lang="en-US" sz="2000" dirty="0" smtClean="0"/>
              <a:t>         	C.     BIT BV – Business oriented provider has IPv6.</a:t>
            </a:r>
          </a:p>
          <a:p>
            <a:pPr marL="0" indent="-514350">
              <a:spcBef>
                <a:spcPts val="0"/>
              </a:spcBef>
              <a:buNone/>
            </a:pPr>
            <a:r>
              <a:rPr lang="en-US" sz="2000" dirty="0" smtClean="0"/>
              <a:t>         	D.     </a:t>
            </a:r>
            <a:r>
              <a:rPr lang="en-US" sz="2000" dirty="0" err="1" smtClean="0"/>
              <a:t>SixXS</a:t>
            </a:r>
            <a:r>
              <a:rPr lang="en-US" sz="2000" dirty="0" smtClean="0"/>
              <a:t> – Provides IPv6  tunnels worldwide     </a:t>
            </a:r>
          </a:p>
          <a:p>
            <a:pPr marL="0" indent="-514350">
              <a:spcBef>
                <a:spcPts val="0"/>
              </a:spcBef>
              <a:buNone/>
            </a:pPr>
            <a:r>
              <a:rPr lang="en-US" sz="2000" dirty="0" smtClean="0"/>
              <a:t>         	E.     Signet – First ISP in this country to provide IPv6 over fiber.</a:t>
            </a:r>
          </a:p>
          <a:p>
            <a:pPr marL="0" indent="-514350">
              <a:spcBef>
                <a:spcPts val="0"/>
              </a:spcBef>
              <a:buNone/>
            </a:pPr>
            <a:r>
              <a:rPr lang="en-US" sz="2000" dirty="0" smtClean="0"/>
              <a:t>X.	Poland</a:t>
            </a:r>
          </a:p>
          <a:p>
            <a:pPr marL="0" indent="-514350">
              <a:spcBef>
                <a:spcPts val="0"/>
              </a:spcBef>
              <a:buNone/>
            </a:pPr>
            <a:r>
              <a:rPr lang="en-US" sz="2000" dirty="0" smtClean="0"/>
              <a:t>         	A.     Polish national research and education network – Native IPv6 		connectivity available.</a:t>
            </a:r>
          </a:p>
          <a:p>
            <a:pPr marL="0" indent="-514350">
              <a:spcBef>
                <a:spcPts val="0"/>
              </a:spcBef>
              <a:buNone/>
            </a:pPr>
            <a:r>
              <a:rPr lang="en-US" sz="2000" dirty="0" smtClean="0"/>
              <a:t>         	B.     Polish Internet Exchange Facilitates IPv6 peering.</a:t>
            </a:r>
          </a:p>
          <a:p>
            <a:pPr marL="0" indent="-514350">
              <a:spcBef>
                <a:spcPts val="0"/>
              </a:spcBef>
              <a:buNone/>
            </a:pPr>
            <a:endParaRPr lang="en-US" sz="2000" dirty="0" smtClean="0"/>
          </a:p>
          <a:p>
            <a:pPr marL="0" indent="-514350">
              <a:spcBef>
                <a:spcPts val="0"/>
              </a:spcBef>
              <a:buNone/>
            </a:pPr>
            <a:endParaRPr lang="en-US" sz="2000"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COUNTRY BREAKDOWN</a:t>
            </a:r>
            <a:endParaRPr lang="en-US" sz="2400" dirty="0"/>
          </a:p>
        </p:txBody>
      </p:sp>
      <p:sp>
        <p:nvSpPr>
          <p:cNvPr id="3" name="Content Placeholder 2"/>
          <p:cNvSpPr>
            <a:spLocks noGrp="1"/>
          </p:cNvSpPr>
          <p:nvPr>
            <p:ph idx="1"/>
          </p:nvPr>
        </p:nvSpPr>
        <p:spPr/>
        <p:txBody>
          <a:bodyPr>
            <a:normAutofit/>
          </a:bodyPr>
          <a:lstStyle/>
          <a:p>
            <a:pPr marL="0" indent="-514350">
              <a:spcBef>
                <a:spcPts val="0"/>
              </a:spcBef>
              <a:buNone/>
            </a:pPr>
            <a:r>
              <a:rPr lang="en-US" sz="2000" dirty="0" smtClean="0"/>
              <a:t>XI.	Sweden</a:t>
            </a:r>
          </a:p>
          <a:p>
            <a:pPr marL="0" indent="-514350">
              <a:spcBef>
                <a:spcPts val="0"/>
              </a:spcBef>
              <a:buNone/>
            </a:pPr>
            <a:r>
              <a:rPr lang="en-US" sz="2000" dirty="0" smtClean="0"/>
              <a:t>          	Operators offering IPv6 access</a:t>
            </a:r>
          </a:p>
          <a:p>
            <a:pPr marL="0" indent="-514350">
              <a:spcBef>
                <a:spcPts val="0"/>
              </a:spcBef>
              <a:buNone/>
            </a:pPr>
            <a:r>
              <a:rPr lang="en-US" sz="2000" dirty="0" smtClean="0"/>
              <a:t>          	A.      </a:t>
            </a:r>
            <a:r>
              <a:rPr lang="en-US" sz="2000" dirty="0" err="1" smtClean="0"/>
              <a:t>Banhnhof</a:t>
            </a:r>
            <a:endParaRPr lang="en-US" sz="2000" dirty="0" smtClean="0"/>
          </a:p>
          <a:p>
            <a:pPr marL="0" indent="-514350">
              <a:spcBef>
                <a:spcPts val="0"/>
              </a:spcBef>
              <a:buNone/>
            </a:pPr>
            <a:r>
              <a:rPr lang="en-US" sz="2000" dirty="0" smtClean="0"/>
              <a:t>          	B.     Tele2</a:t>
            </a:r>
          </a:p>
          <a:p>
            <a:pPr marL="0" indent="-514350">
              <a:spcBef>
                <a:spcPts val="0"/>
              </a:spcBef>
              <a:buNone/>
            </a:pPr>
            <a:r>
              <a:rPr lang="en-US" sz="2000" dirty="0" smtClean="0"/>
              <a:t>XII.	United Kingdom</a:t>
            </a:r>
          </a:p>
          <a:p>
            <a:pPr marL="0" indent="-514350">
              <a:spcBef>
                <a:spcPts val="0"/>
              </a:spcBef>
              <a:buNone/>
            </a:pPr>
            <a:r>
              <a:rPr lang="en-US" sz="2000" dirty="0" smtClean="0"/>
              <a:t>          	A.     JANET:  UK’s education and research network uses IPv6.</a:t>
            </a:r>
          </a:p>
          <a:p>
            <a:pPr marL="0" indent="-514350">
              <a:spcBef>
                <a:spcPts val="0"/>
              </a:spcBef>
              <a:buNone/>
            </a:pPr>
            <a:r>
              <a:rPr lang="en-US" sz="2000" dirty="0" smtClean="0"/>
              <a:t>          	B.     Andrews and Arnold has non-tunneled IPv6 service.</a:t>
            </a:r>
          </a:p>
          <a:p>
            <a:pPr marL="0" indent="-514350">
              <a:spcBef>
                <a:spcPts val="0"/>
              </a:spcBef>
              <a:buNone/>
            </a:pPr>
            <a:r>
              <a:rPr lang="en-US" sz="2000" dirty="0" smtClean="0"/>
              <a:t>          	C.     Government  is implemented a new PSN (Public Sector 			Network) using IPv6.</a:t>
            </a:r>
          </a:p>
          <a:p>
            <a:pPr marL="0" indent="-514350">
              <a:spcBef>
                <a:spcPts val="0"/>
              </a:spcBef>
              <a:buNone/>
            </a:pPr>
            <a:r>
              <a:rPr lang="en-US" sz="2000" dirty="0" smtClean="0"/>
              <a:t>	D.     </a:t>
            </a:r>
            <a:r>
              <a:rPr lang="en-US" sz="2000" dirty="0" err="1" smtClean="0"/>
              <a:t>Entanet</a:t>
            </a:r>
            <a:r>
              <a:rPr lang="en-US" sz="2000" dirty="0" smtClean="0"/>
              <a:t> , communications provider, an </a:t>
            </a:r>
            <a:r>
              <a:rPr lang="en-US" sz="2000" smtClean="0"/>
              <a:t>early adopter of IPv6.</a:t>
            </a:r>
            <a:endParaRPr lang="en-US" sz="2000" dirty="0" smtClean="0"/>
          </a:p>
          <a:p>
            <a:pPr marL="0" indent="-514350">
              <a:spcBef>
                <a:spcPts val="0"/>
              </a:spcBef>
              <a:buNone/>
            </a:pPr>
            <a:r>
              <a:rPr lang="en-US" sz="2000" dirty="0" smtClean="0"/>
              <a:t>	</a:t>
            </a:r>
          </a:p>
          <a:p>
            <a:pPr marL="0" indent="-514350">
              <a:spcBef>
                <a:spcPts val="0"/>
              </a:spcBef>
              <a:buNone/>
            </a:pPr>
            <a:endParaRPr lang="en-US" sz="2000" dirty="0" smtClean="0"/>
          </a:p>
          <a:p>
            <a:pPr marL="0" indent="-514350">
              <a:spcBef>
                <a:spcPts val="0"/>
              </a:spcBef>
              <a:buNone/>
            </a:pPr>
            <a:endParaRPr lang="en-US" sz="2000"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COUNTRY BREAKDOWN</a:t>
            </a:r>
            <a:endParaRPr lang="en-US" sz="2400" dirty="0"/>
          </a:p>
        </p:txBody>
      </p:sp>
      <p:sp>
        <p:nvSpPr>
          <p:cNvPr id="3" name="Content Placeholder 2"/>
          <p:cNvSpPr>
            <a:spLocks noGrp="1"/>
          </p:cNvSpPr>
          <p:nvPr>
            <p:ph idx="1"/>
          </p:nvPr>
        </p:nvSpPr>
        <p:spPr/>
        <p:txBody>
          <a:bodyPr>
            <a:normAutofit fontScale="92500" lnSpcReduction="10000"/>
          </a:bodyPr>
          <a:lstStyle/>
          <a:p>
            <a:pPr marL="0" indent="-514350">
              <a:spcBef>
                <a:spcPts val="0"/>
              </a:spcBef>
              <a:buNone/>
            </a:pPr>
            <a:r>
              <a:rPr lang="en-US" sz="2000" dirty="0" smtClean="0"/>
              <a:t>  XIII.	United States</a:t>
            </a:r>
          </a:p>
          <a:p>
            <a:pPr marL="0" indent="-514350">
              <a:spcBef>
                <a:spcPts val="0"/>
              </a:spcBef>
              <a:buNone/>
            </a:pPr>
            <a:r>
              <a:rPr lang="en-US" sz="2000" dirty="0" smtClean="0"/>
              <a:t> 	A.     </a:t>
            </a:r>
            <a:r>
              <a:rPr lang="en-US" sz="2000" dirty="0" smtClean="0">
                <a:solidFill>
                  <a:srgbClr val="FF0000"/>
                </a:solidFill>
              </a:rPr>
              <a:t>White House directive </a:t>
            </a:r>
          </a:p>
          <a:p>
            <a:pPr marL="0" indent="-514350">
              <a:spcBef>
                <a:spcPts val="0"/>
              </a:spcBef>
              <a:buNone/>
            </a:pPr>
            <a:r>
              <a:rPr lang="en-US" sz="2000" dirty="0" smtClean="0"/>
              <a:t>      	         </a:t>
            </a:r>
            <a:r>
              <a:rPr lang="en-US" sz="2000" dirty="0" smtClean="0">
                <a:solidFill>
                  <a:srgbClr val="FF0000"/>
                </a:solidFill>
              </a:rPr>
              <a:t>1.     Issued in September 2010 to implement  IPv6 in public-			facing web sites for all US Government agencies by Sept. 30, 		2012.</a:t>
            </a:r>
          </a:p>
          <a:p>
            <a:pPr marL="0" indent="-514350">
              <a:spcBef>
                <a:spcPts val="0"/>
              </a:spcBef>
              <a:buNone/>
            </a:pPr>
            <a:r>
              <a:rPr lang="en-US" sz="2000" dirty="0" smtClean="0">
                <a:solidFill>
                  <a:srgbClr val="FF0000"/>
                </a:solidFill>
              </a:rPr>
              <a:t>                          2.     Mandating use of native IPv6 and not transition methods.</a:t>
            </a:r>
          </a:p>
          <a:p>
            <a:pPr marL="0" indent="-514350">
              <a:spcBef>
                <a:spcPts val="0"/>
              </a:spcBef>
              <a:buNone/>
            </a:pPr>
            <a:r>
              <a:rPr lang="en-US" sz="2000" dirty="0" smtClean="0">
                <a:solidFill>
                  <a:srgbClr val="FF0000"/>
                </a:solidFill>
              </a:rPr>
              <a:t>                          3.     Second deadline: Sept. 30, 2014 – Upgrade internal client 		applications  that communicate with public Internet servers to 		use native IPv6.</a:t>
            </a:r>
          </a:p>
          <a:p>
            <a:pPr marL="0" indent="-514350">
              <a:spcBef>
                <a:spcPts val="0"/>
              </a:spcBef>
              <a:buNone/>
            </a:pPr>
            <a:r>
              <a:rPr lang="en-US" sz="2000" dirty="0" smtClean="0">
                <a:solidFill>
                  <a:srgbClr val="FF0000"/>
                </a:solidFill>
              </a:rPr>
              <a:t>                       	a.     Each agency has to have a transition manager.</a:t>
            </a:r>
          </a:p>
          <a:p>
            <a:pPr marL="0" indent="-514350">
              <a:spcBef>
                <a:spcPts val="0"/>
              </a:spcBef>
              <a:buNone/>
            </a:pPr>
            <a:r>
              <a:rPr lang="en-US" sz="2000" dirty="0" smtClean="0">
                <a:solidFill>
                  <a:srgbClr val="FF0000"/>
                </a:solidFill>
              </a:rPr>
              <a:t>                       	b.     Must purchase equipment and software that complies 			with federal government.</a:t>
            </a:r>
          </a:p>
          <a:p>
            <a:pPr marL="0" indent="-514350">
              <a:spcBef>
                <a:spcPts val="0"/>
              </a:spcBef>
              <a:buNone/>
            </a:pPr>
            <a:r>
              <a:rPr lang="en-US" sz="2000" dirty="0" smtClean="0">
                <a:solidFill>
                  <a:srgbClr val="FF0000"/>
                </a:solidFill>
              </a:rPr>
              <a:t>                          4.     Memo released in a IPv6 workshop by the National 			Telecommunications and Information Administration.</a:t>
            </a:r>
            <a:r>
              <a:rPr lang="en-US" sz="2000" dirty="0">
                <a:solidFill>
                  <a:srgbClr val="FF0000"/>
                </a:solidFill>
              </a:rPr>
              <a:t> </a:t>
            </a:r>
            <a:endParaRPr lang="en-US" sz="2000" dirty="0" smtClean="0">
              <a:solidFill>
                <a:srgbClr val="FF0000"/>
              </a:solidFill>
            </a:endParaRPr>
          </a:p>
          <a:p>
            <a:pPr marL="0" indent="-514350">
              <a:spcBef>
                <a:spcPts val="0"/>
              </a:spcBef>
              <a:buNone/>
            </a:pPr>
            <a:r>
              <a:rPr lang="en-US" sz="2000" dirty="0" smtClean="0"/>
              <a:t>   	B.     Bush Administration mandated for a deadline of June 2008 for IPv6 		backbone connectivity and was met.</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COUNTRY BREAKDOWN</a:t>
            </a:r>
            <a:endParaRPr lang="en-US" sz="2400"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pPr marL="0" indent="-514350">
              <a:spcBef>
                <a:spcPts val="0"/>
              </a:spcBef>
              <a:buNone/>
            </a:pPr>
            <a:r>
              <a:rPr lang="en-US" sz="2000" dirty="0" smtClean="0"/>
              <a:t>  	 C.	Cable</a:t>
            </a:r>
          </a:p>
          <a:p>
            <a:pPr marL="0" indent="-514350">
              <a:spcBef>
                <a:spcPts val="0"/>
              </a:spcBef>
              <a:buNone/>
            </a:pPr>
            <a:r>
              <a:rPr lang="en-US" sz="2000" dirty="0" smtClean="0"/>
              <a:t>         		1.     </a:t>
            </a:r>
            <a:r>
              <a:rPr lang="en-US" sz="2000" dirty="0" smtClean="0">
                <a:solidFill>
                  <a:srgbClr val="FF0000"/>
                </a:solidFill>
              </a:rPr>
              <a:t>Meeting held by </a:t>
            </a:r>
            <a:r>
              <a:rPr lang="en-US" sz="2000" dirty="0" err="1" smtClean="0">
                <a:solidFill>
                  <a:srgbClr val="FF0000"/>
                </a:solidFill>
              </a:rPr>
              <a:t>CableLabs</a:t>
            </a:r>
            <a:r>
              <a:rPr lang="en-US" sz="2000" dirty="0" smtClean="0">
                <a:solidFill>
                  <a:srgbClr val="FF0000"/>
                </a:solidFill>
              </a:rPr>
              <a:t> </a:t>
            </a:r>
            <a:r>
              <a:rPr lang="en-US" sz="2000" dirty="0" smtClean="0"/>
              <a:t>–  Cable Industry’s Research and 			Development Consortium, and National Cable &amp; 				Telecommunications Association.</a:t>
            </a:r>
          </a:p>
          <a:p>
            <a:pPr marL="0" indent="-514350">
              <a:spcBef>
                <a:spcPts val="0"/>
              </a:spcBef>
              <a:buNone/>
            </a:pPr>
            <a:r>
              <a:rPr lang="en-US" sz="2000" dirty="0" smtClean="0"/>
              <a:t>          		2.     </a:t>
            </a:r>
            <a:r>
              <a:rPr lang="en-US" sz="2000" dirty="0" smtClean="0">
                <a:solidFill>
                  <a:srgbClr val="FF0000"/>
                </a:solidFill>
              </a:rPr>
              <a:t>Comcast testing 3 transition methodologies and will have it’s 			network supporting IPv6 by 2012</a:t>
            </a:r>
            <a:r>
              <a:rPr lang="en-US" sz="2000" dirty="0" smtClean="0"/>
              <a:t>.</a:t>
            </a:r>
          </a:p>
          <a:p>
            <a:pPr marL="0" indent="-514350">
              <a:spcBef>
                <a:spcPts val="0"/>
              </a:spcBef>
              <a:buNone/>
            </a:pPr>
            <a:r>
              <a:rPr lang="en-US" sz="2000" dirty="0" smtClean="0"/>
              <a:t>          		3.     </a:t>
            </a:r>
            <a:r>
              <a:rPr lang="en-US" sz="2000" dirty="0" smtClean="0">
                <a:solidFill>
                  <a:srgbClr val="FF0000"/>
                </a:solidFill>
              </a:rPr>
              <a:t>Other cable operators in other countries – Canada, Europe, and 			Japan will do public trials next year.</a:t>
            </a:r>
          </a:p>
          <a:p>
            <a:pPr marL="0" indent="-514350">
              <a:spcBef>
                <a:spcPts val="0"/>
              </a:spcBef>
              <a:buNone/>
            </a:pPr>
            <a:r>
              <a:rPr lang="en-US" sz="2000" dirty="0" smtClean="0"/>
              <a:t>          		4.      </a:t>
            </a:r>
            <a:r>
              <a:rPr lang="en-US" sz="2000" dirty="0" smtClean="0">
                <a:solidFill>
                  <a:srgbClr val="FF0000"/>
                </a:solidFill>
              </a:rPr>
              <a:t>U.S. Cable industry prefers  dual-stack</a:t>
            </a:r>
            <a:r>
              <a:rPr lang="en-US" sz="2000" dirty="0" smtClean="0"/>
              <a:t>.</a:t>
            </a:r>
          </a:p>
          <a:p>
            <a:pPr marL="0" indent="-514350">
              <a:spcBef>
                <a:spcPts val="0"/>
              </a:spcBef>
              <a:buNone/>
            </a:pPr>
            <a:r>
              <a:rPr lang="en-US" sz="2000" dirty="0" smtClean="0"/>
              <a:t>   	D.     </a:t>
            </a:r>
            <a:r>
              <a:rPr lang="en-US" sz="2000" dirty="0" smtClean="0">
                <a:solidFill>
                  <a:srgbClr val="FF0000"/>
                </a:solidFill>
              </a:rPr>
              <a:t>Google </a:t>
            </a:r>
          </a:p>
          <a:p>
            <a:pPr marL="0" indent="-514350">
              <a:spcBef>
                <a:spcPts val="0"/>
              </a:spcBef>
              <a:buNone/>
            </a:pPr>
            <a:r>
              <a:rPr lang="en-US" sz="2000" dirty="0" smtClean="0">
                <a:solidFill>
                  <a:srgbClr val="FF0000"/>
                </a:solidFill>
              </a:rPr>
              <a:t>       		Held Conference in June 2010</a:t>
            </a:r>
          </a:p>
          <a:p>
            <a:pPr marL="0" indent="-514350">
              <a:spcBef>
                <a:spcPts val="0"/>
              </a:spcBef>
              <a:buNone/>
            </a:pPr>
            <a:r>
              <a:rPr lang="en-US" sz="2000" dirty="0" smtClean="0"/>
              <a:t>   	E.     AT&amp;T</a:t>
            </a:r>
          </a:p>
          <a:p>
            <a:pPr marL="0" indent="-514350">
              <a:spcBef>
                <a:spcPts val="0"/>
              </a:spcBef>
              <a:buNone/>
            </a:pPr>
            <a:r>
              <a:rPr lang="en-US" sz="2000" dirty="0" smtClean="0"/>
              <a:t>        	        1.     </a:t>
            </a:r>
            <a:r>
              <a:rPr lang="en-US" sz="2000" dirty="0" smtClean="0">
                <a:solidFill>
                  <a:srgbClr val="FF0000"/>
                </a:solidFill>
              </a:rPr>
              <a:t>Some say it is lagging behind carriers </a:t>
            </a:r>
            <a:r>
              <a:rPr lang="en-US" sz="2000" dirty="0" smtClean="0"/>
              <a:t>such as:</a:t>
            </a:r>
          </a:p>
          <a:p>
            <a:pPr marL="0" indent="-514350">
              <a:spcBef>
                <a:spcPts val="0"/>
              </a:spcBef>
              <a:buNone/>
            </a:pPr>
            <a:r>
              <a:rPr lang="en-US" sz="2000" dirty="0" smtClean="0"/>
              <a:t>                                  a.     Hurricane Electric</a:t>
            </a:r>
          </a:p>
          <a:p>
            <a:pPr marL="0" indent="-514350">
              <a:spcBef>
                <a:spcPts val="0"/>
              </a:spcBef>
              <a:buNone/>
            </a:pPr>
            <a:r>
              <a:rPr lang="en-US" sz="2000" dirty="0" smtClean="0"/>
              <a:t>                                  b.     NTT America</a:t>
            </a:r>
          </a:p>
          <a:p>
            <a:pPr marL="0" indent="-514350">
              <a:spcBef>
                <a:spcPts val="0"/>
              </a:spcBef>
              <a:buNone/>
            </a:pPr>
            <a:r>
              <a:rPr lang="en-US" sz="2000" dirty="0" smtClean="0"/>
              <a:t>              	                c.     Global Crossing</a:t>
            </a:r>
          </a:p>
          <a:p>
            <a:pPr marL="0" indent="-514350">
              <a:spcBef>
                <a:spcPts val="0"/>
              </a:spcBef>
              <a:buNone/>
            </a:pPr>
            <a:r>
              <a:rPr lang="en-US" sz="2000" dirty="0" smtClean="0"/>
              <a:t>        	        2.     Have some IPv6 services available such as dual stack for Enterprise  		customers.</a:t>
            </a:r>
          </a:p>
          <a:p>
            <a:pPr marL="0" indent="-514350">
              <a:spcBef>
                <a:spcPts val="0"/>
              </a:spcBef>
              <a:buNone/>
            </a:pPr>
            <a:r>
              <a:rPr lang="en-US" sz="2000" dirty="0" smtClean="0"/>
              <a:t>         	        3.     </a:t>
            </a:r>
            <a:r>
              <a:rPr lang="en-US" sz="2000" dirty="0" smtClean="0">
                <a:solidFill>
                  <a:srgbClr val="FF0000"/>
                </a:solidFill>
              </a:rPr>
              <a:t>Absent at the Washington DC workshop and </a:t>
            </a:r>
            <a:r>
              <a:rPr lang="en-US" sz="2000" dirty="0" err="1" smtClean="0">
                <a:solidFill>
                  <a:srgbClr val="FF0000"/>
                </a:solidFill>
              </a:rPr>
              <a:t>CableLabs</a:t>
            </a:r>
            <a:r>
              <a:rPr lang="en-US" sz="2000" dirty="0" smtClean="0">
                <a:solidFill>
                  <a:srgbClr val="FF0000"/>
                </a:solidFill>
              </a:rPr>
              <a:t> meeting</a:t>
            </a:r>
            <a:r>
              <a:rPr lang="en-US" sz="2000" dirty="0" smtClean="0"/>
              <a:t>.</a:t>
            </a:r>
          </a:p>
          <a:p>
            <a:pPr marL="0" indent="-514350">
              <a:spcBef>
                <a:spcPts val="0"/>
              </a:spcBef>
              <a:buNone/>
            </a:pPr>
            <a:r>
              <a:rPr lang="en-US" sz="2000" dirty="0" smtClean="0"/>
              <a:t>        	        4.     </a:t>
            </a:r>
            <a:r>
              <a:rPr lang="en-US" sz="2000" dirty="0" smtClean="0">
                <a:solidFill>
                  <a:srgbClr val="FF0000"/>
                </a:solidFill>
              </a:rPr>
              <a:t>Was present at the Google conference</a:t>
            </a:r>
            <a:r>
              <a:rPr lang="en-US" sz="2000" dirty="0" smtClean="0"/>
              <a:t>.</a:t>
            </a:r>
          </a:p>
          <a:p>
            <a:pPr marL="0" indent="-514350">
              <a:spcBef>
                <a:spcPts val="0"/>
              </a:spcBef>
              <a:buNone/>
            </a:pPr>
            <a:r>
              <a:rPr lang="en-US" sz="2000" dirty="0" smtClean="0"/>
              <a:t>        	        5.     Promising residential implementation by end of 2011 and MPLS-based 		hosting by end of 2010.</a:t>
            </a:r>
          </a:p>
          <a:p>
            <a:pPr marL="0" indent="-514350">
              <a:spcBef>
                <a:spcPts val="0"/>
              </a:spcBef>
              <a:buNone/>
            </a:pPr>
            <a:r>
              <a:rPr lang="en-US" sz="2000" dirty="0" smtClean="0"/>
              <a:t>   </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COUNTRY BREAKDOWN</a:t>
            </a:r>
            <a:endParaRPr lang="en-US" sz="2400"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pPr marL="0" indent="-514350">
              <a:spcBef>
                <a:spcPts val="0"/>
              </a:spcBef>
              <a:buNone/>
            </a:pPr>
            <a:r>
              <a:rPr lang="en-US" sz="2000" dirty="0" smtClean="0"/>
              <a:t>	</a:t>
            </a:r>
            <a:r>
              <a:rPr lang="en-US" sz="2000" dirty="0" smtClean="0">
                <a:solidFill>
                  <a:srgbClr val="FF0000"/>
                </a:solidFill>
              </a:rPr>
              <a:t>F.      Hurricane Electric</a:t>
            </a:r>
          </a:p>
          <a:p>
            <a:pPr marL="0" indent="-514350">
              <a:spcBef>
                <a:spcPts val="0"/>
              </a:spcBef>
              <a:buNone/>
            </a:pPr>
            <a:r>
              <a:rPr lang="en-US" sz="2000" dirty="0" smtClean="0">
                <a:solidFill>
                  <a:srgbClr val="FF0000"/>
                </a:solidFill>
              </a:rPr>
              <a:t>      	        1.     Has  a IPv4/IPv6 backbone in Asia, North America, and Europe </a:t>
            </a:r>
          </a:p>
          <a:p>
            <a:pPr marL="0" indent="-514350">
              <a:spcBef>
                <a:spcPts val="0"/>
              </a:spcBef>
              <a:buNone/>
            </a:pPr>
            <a:r>
              <a:rPr lang="en-US" sz="2000" dirty="0" smtClean="0">
                <a:solidFill>
                  <a:srgbClr val="FF0000"/>
                </a:solidFill>
              </a:rPr>
              <a:t>     	        2.     Has a free IPv6 tunnel broker service  </a:t>
            </a:r>
          </a:p>
          <a:p>
            <a:pPr marL="0" indent="-514350">
              <a:spcBef>
                <a:spcPts val="0"/>
              </a:spcBef>
              <a:buNone/>
            </a:pPr>
            <a:r>
              <a:rPr lang="en-US" sz="2000" dirty="0" smtClean="0">
                <a:solidFill>
                  <a:srgbClr val="FF0000"/>
                </a:solidFill>
              </a:rPr>
              <a:t>    	        3.     Has </a:t>
            </a:r>
            <a:r>
              <a:rPr lang="en-US" sz="2000" dirty="0" err="1" smtClean="0">
                <a:solidFill>
                  <a:srgbClr val="FF0000"/>
                </a:solidFill>
              </a:rPr>
              <a:t>Facebook</a:t>
            </a:r>
            <a:r>
              <a:rPr lang="en-US" sz="2000" dirty="0" smtClean="0">
                <a:solidFill>
                  <a:srgbClr val="FF0000"/>
                </a:solidFill>
              </a:rPr>
              <a:t> and Cisco as customers.</a:t>
            </a:r>
          </a:p>
          <a:p>
            <a:pPr marL="0" indent="-514350">
              <a:spcBef>
                <a:spcPts val="0"/>
              </a:spcBef>
              <a:buNone/>
            </a:pPr>
            <a:r>
              <a:rPr lang="en-US" sz="2000" dirty="0" smtClean="0"/>
              <a:t>   	G.     </a:t>
            </a:r>
            <a:r>
              <a:rPr lang="en-US" sz="2000" dirty="0" err="1" smtClean="0"/>
              <a:t>BlueCat</a:t>
            </a:r>
            <a:endParaRPr lang="en-US" sz="2000" dirty="0" smtClean="0"/>
          </a:p>
          <a:p>
            <a:pPr marL="0" indent="-514350">
              <a:spcBef>
                <a:spcPts val="0"/>
              </a:spcBef>
              <a:buNone/>
            </a:pPr>
            <a:r>
              <a:rPr lang="en-US" sz="2000" dirty="0" smtClean="0"/>
              <a:t>		IPv6 Address Management</a:t>
            </a:r>
          </a:p>
          <a:p>
            <a:pPr marL="0" indent="-514350">
              <a:spcBef>
                <a:spcPts val="0"/>
              </a:spcBef>
              <a:buNone/>
            </a:pPr>
            <a:r>
              <a:rPr lang="en-US" sz="2000" dirty="0" smtClean="0"/>
              <a:t>   	</a:t>
            </a:r>
            <a:r>
              <a:rPr lang="en-US" sz="2000" dirty="0" smtClean="0">
                <a:solidFill>
                  <a:srgbClr val="FF0000"/>
                </a:solidFill>
              </a:rPr>
              <a:t>H.     </a:t>
            </a:r>
            <a:r>
              <a:rPr lang="en-US" sz="2000" dirty="0" err="1" smtClean="0">
                <a:solidFill>
                  <a:srgbClr val="FF0000"/>
                </a:solidFill>
              </a:rPr>
              <a:t>Verisign</a:t>
            </a:r>
            <a:endParaRPr lang="en-US" sz="2000" dirty="0" smtClean="0">
              <a:solidFill>
                <a:srgbClr val="FF0000"/>
              </a:solidFill>
            </a:endParaRPr>
          </a:p>
          <a:p>
            <a:pPr marL="0" indent="-514350">
              <a:spcBef>
                <a:spcPts val="0"/>
              </a:spcBef>
              <a:buNone/>
            </a:pPr>
            <a:r>
              <a:rPr lang="en-US" sz="2000" dirty="0" smtClean="0">
                <a:solidFill>
                  <a:srgbClr val="FF0000"/>
                </a:solidFill>
              </a:rPr>
              <a:t>	         1.	Global registry operator for .com and </a:t>
            </a:r>
            <a:r>
              <a:rPr lang="en-US" sz="2000" dirty="0" err="1" smtClean="0">
                <a:solidFill>
                  <a:srgbClr val="FF0000"/>
                </a:solidFill>
              </a:rPr>
              <a:t>.net</a:t>
            </a:r>
            <a:r>
              <a:rPr lang="en-US" sz="2000" dirty="0" smtClean="0">
                <a:solidFill>
                  <a:srgbClr val="FF0000"/>
                </a:solidFill>
              </a:rPr>
              <a:t>.</a:t>
            </a:r>
          </a:p>
          <a:p>
            <a:pPr marL="0" indent="-514350">
              <a:spcBef>
                <a:spcPts val="0"/>
              </a:spcBef>
              <a:buNone/>
            </a:pPr>
            <a:r>
              <a:rPr lang="en-US" sz="2000" dirty="0" smtClean="0">
                <a:solidFill>
                  <a:srgbClr val="FF0000"/>
                </a:solidFill>
              </a:rPr>
              <a:t>                             2.	Supported IPv6 since 2002.</a:t>
            </a:r>
          </a:p>
          <a:p>
            <a:pPr marL="0" indent="-514350">
              <a:spcBef>
                <a:spcPts val="0"/>
              </a:spcBef>
              <a:buNone/>
            </a:pPr>
            <a:r>
              <a:rPr lang="en-US" sz="2000" dirty="0" smtClean="0"/>
              <a:t>   	I.      Testing</a:t>
            </a:r>
          </a:p>
          <a:p>
            <a:pPr marL="0" indent="-514350">
              <a:spcBef>
                <a:spcPts val="0"/>
              </a:spcBef>
              <a:buNone/>
            </a:pPr>
            <a:r>
              <a:rPr lang="en-US" sz="2000" dirty="0" smtClean="0"/>
              <a:t>       	        1.     University of New Hampshire </a:t>
            </a:r>
            <a:r>
              <a:rPr lang="en-US" sz="2000" dirty="0" err="1" smtClean="0"/>
              <a:t>InterOperability</a:t>
            </a:r>
            <a:r>
              <a:rPr lang="en-US" sz="2000" dirty="0" smtClean="0"/>
              <a:t> Laboratory</a:t>
            </a:r>
          </a:p>
          <a:p>
            <a:pPr marL="0" indent="-514350">
              <a:spcBef>
                <a:spcPts val="0"/>
              </a:spcBef>
              <a:buNone/>
            </a:pPr>
            <a:r>
              <a:rPr lang="en-US" sz="2000" dirty="0" smtClean="0"/>
              <a:t>       	        2.     US Department of Defense </a:t>
            </a:r>
          </a:p>
          <a:p>
            <a:pPr marL="0" indent="-514350">
              <a:spcBef>
                <a:spcPts val="0"/>
              </a:spcBef>
              <a:buNone/>
            </a:pPr>
            <a:r>
              <a:rPr lang="en-US" sz="2000" dirty="0" smtClean="0"/>
              <a:t>   	J.      Verizon</a:t>
            </a:r>
          </a:p>
          <a:p>
            <a:pPr marL="0" indent="-514350">
              <a:spcBef>
                <a:spcPts val="0"/>
              </a:spcBef>
              <a:buNone/>
            </a:pPr>
            <a:r>
              <a:rPr lang="en-US" sz="2000" dirty="0" smtClean="0"/>
              <a:t>       		First IPv6 devices available 4</a:t>
            </a:r>
            <a:r>
              <a:rPr lang="en-US" sz="2000" baseline="30000" dirty="0" smtClean="0"/>
              <a:t>th</a:t>
            </a:r>
            <a:r>
              <a:rPr lang="en-US" sz="2000" dirty="0" smtClean="0"/>
              <a:t> qtr.</a:t>
            </a:r>
          </a:p>
          <a:p>
            <a:pPr marL="0" indent="-514350">
              <a:spcBef>
                <a:spcPts val="0"/>
              </a:spcBef>
              <a:buNone/>
            </a:pPr>
            <a:r>
              <a:rPr lang="en-US" sz="2000" dirty="0" smtClean="0"/>
              <a:t>   	K.      NTT America</a:t>
            </a:r>
          </a:p>
          <a:p>
            <a:pPr marL="0" indent="-514350">
              <a:spcBef>
                <a:spcPts val="0"/>
              </a:spcBef>
              <a:buNone/>
            </a:pPr>
            <a:r>
              <a:rPr lang="en-US" sz="2000" dirty="0" smtClean="0"/>
              <a:t>        	       1.     Offered dual-stack and tunneling since 2004.</a:t>
            </a:r>
          </a:p>
          <a:p>
            <a:pPr marL="0" indent="-514350">
              <a:spcBef>
                <a:spcPts val="0"/>
              </a:spcBef>
              <a:buNone/>
            </a:pPr>
            <a:r>
              <a:rPr lang="en-US" sz="2000" dirty="0" smtClean="0"/>
              <a:t>        	       2.     Customers</a:t>
            </a:r>
          </a:p>
          <a:p>
            <a:pPr marL="0" indent="-514350">
              <a:spcBef>
                <a:spcPts val="0"/>
              </a:spcBef>
              <a:buNone/>
            </a:pPr>
            <a:r>
              <a:rPr lang="en-US" sz="2000" dirty="0" smtClean="0"/>
              <a:t>              	               a.     Web hosting companies</a:t>
            </a:r>
          </a:p>
          <a:p>
            <a:pPr marL="0" indent="-514350">
              <a:spcBef>
                <a:spcPts val="0"/>
              </a:spcBef>
              <a:buNone/>
            </a:pPr>
            <a:r>
              <a:rPr lang="en-US" sz="2000" dirty="0" smtClean="0"/>
              <a:t>                                   b.    DNS Providers</a:t>
            </a:r>
          </a:p>
          <a:p>
            <a:pPr marL="0" indent="-514350">
              <a:spcBef>
                <a:spcPts val="0"/>
              </a:spcBef>
              <a:buNone/>
            </a:pPr>
            <a:r>
              <a:rPr lang="en-US" sz="2000" dirty="0" smtClean="0"/>
              <a:t>              	               c.     Managed Security Services Providers</a:t>
            </a:r>
          </a:p>
          <a:p>
            <a:pPr marL="0" indent="-514350">
              <a:spcBef>
                <a:spcPts val="0"/>
              </a:spcBef>
              <a:buNone/>
            </a:pPr>
            <a:r>
              <a:rPr lang="en-US" sz="2000" dirty="0" smtClean="0"/>
              <a:t>                                   d.     FAA.</a:t>
            </a:r>
          </a:p>
          <a:p>
            <a:pPr marL="0" indent="-514350">
              <a:spcBef>
                <a:spcPts val="0"/>
              </a:spcBef>
              <a:buNone/>
            </a:pPr>
            <a:r>
              <a:rPr lang="en-US" sz="2000" dirty="0" smtClean="0"/>
              <a:t>    	L.     Global Crossing</a:t>
            </a:r>
          </a:p>
          <a:p>
            <a:pPr marL="0" indent="-514350">
              <a:spcBef>
                <a:spcPts val="0"/>
              </a:spcBef>
              <a:buNone/>
            </a:pPr>
            <a:r>
              <a:rPr lang="en-US" sz="2000" dirty="0" smtClean="0"/>
              <a:t>                            1.     Tunnels IPv6 traffic over it’s MPLS core with 6PE</a:t>
            </a:r>
          </a:p>
          <a:p>
            <a:pPr marL="0" indent="-514350">
              <a:spcBef>
                <a:spcPts val="0"/>
              </a:spcBef>
              <a:buNone/>
            </a:pPr>
            <a:r>
              <a:rPr lang="en-US" sz="2000" dirty="0" smtClean="0"/>
              <a:t>         	        2.     Devices at edge of it’s network support dual-stack</a:t>
            </a:r>
          </a:p>
          <a:p>
            <a:pPr marL="0" indent="-514350">
              <a:spcBef>
                <a:spcPts val="0"/>
              </a:spcBef>
              <a:buNone/>
            </a:pPr>
            <a:r>
              <a:rPr lang="en-US" sz="2000" dirty="0" smtClean="0"/>
              <a:t>   </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REFERENCES</a:t>
            </a:r>
            <a:endParaRPr lang="en-US" sz="2800" dirty="0"/>
          </a:p>
        </p:txBody>
      </p:sp>
      <p:sp>
        <p:nvSpPr>
          <p:cNvPr id="3" name="Content Placeholder 2"/>
          <p:cNvSpPr>
            <a:spLocks noGrp="1"/>
          </p:cNvSpPr>
          <p:nvPr>
            <p:ph idx="1"/>
          </p:nvPr>
        </p:nvSpPr>
        <p:spPr/>
        <p:txBody>
          <a:bodyPr>
            <a:normAutofit/>
          </a:bodyPr>
          <a:lstStyle/>
          <a:p>
            <a:pPr>
              <a:buNone/>
            </a:pPr>
            <a:r>
              <a:rPr lang="en-US" sz="1200" dirty="0" smtClean="0"/>
              <a:t>	</a:t>
            </a:r>
            <a:r>
              <a:rPr lang="en-US" sz="1600" dirty="0" smtClean="0">
                <a:solidFill>
                  <a:srgbClr val="00B050"/>
                </a:solidFill>
              </a:rPr>
              <a:t>Networking Applications</a:t>
            </a:r>
          </a:p>
          <a:p>
            <a:pPr>
              <a:buNone/>
            </a:pPr>
            <a:r>
              <a:rPr lang="en-US" sz="1600" dirty="0" smtClean="0"/>
              <a:t>	</a:t>
            </a:r>
            <a:r>
              <a:rPr lang="en-US" sz="1600" dirty="0" err="1" smtClean="0"/>
              <a:t>Bieringer</a:t>
            </a:r>
            <a:r>
              <a:rPr lang="en-US" sz="1600" dirty="0" smtClean="0"/>
              <a:t>, Peter, et al..  “Current Status of IPv6 Support for Networking Applications”.   Deepspace6.net.  Web.</a:t>
            </a:r>
          </a:p>
          <a:p>
            <a:pPr>
              <a:buNone/>
            </a:pPr>
            <a:r>
              <a:rPr lang="en-US" sz="1600" dirty="0" smtClean="0"/>
              <a:t>	&lt;</a:t>
            </a:r>
            <a:r>
              <a:rPr lang="en-US" sz="1600" u="sng" dirty="0" smtClean="0">
                <a:hlinkClick r:id="rId2"/>
              </a:rPr>
              <a:t>http://www.deepspace6.net/docs/ipv6_status_page_apps.html</a:t>
            </a:r>
            <a:r>
              <a:rPr lang="en-US" sz="1600" u="sng" dirty="0" smtClean="0"/>
              <a:t>&gt;</a:t>
            </a:r>
            <a:endParaRPr lang="en-US" sz="1600" dirty="0" smtClean="0"/>
          </a:p>
          <a:p>
            <a:pPr>
              <a:buNone/>
            </a:pPr>
            <a:endParaRPr lang="en-US" sz="1600" dirty="0" smtClean="0"/>
          </a:p>
          <a:p>
            <a:pPr>
              <a:buNone/>
            </a:pPr>
            <a:r>
              <a:rPr lang="en-US" sz="1600" dirty="0" smtClean="0"/>
              <a:t>	</a:t>
            </a:r>
            <a:r>
              <a:rPr lang="en-US" sz="1600" dirty="0" smtClean="0">
                <a:solidFill>
                  <a:srgbClr val="00B050"/>
                </a:solidFill>
              </a:rPr>
              <a:t>Other purposes for IPv6</a:t>
            </a:r>
          </a:p>
          <a:p>
            <a:pPr>
              <a:buNone/>
            </a:pPr>
            <a:r>
              <a:rPr lang="en-US" sz="1600" dirty="0" smtClean="0"/>
              <a:t>	</a:t>
            </a:r>
            <a:r>
              <a:rPr lang="en-US" sz="1600" dirty="0" err="1" smtClean="0"/>
              <a:t>Blankenhorn</a:t>
            </a:r>
            <a:r>
              <a:rPr lang="en-US" sz="1600" dirty="0" smtClean="0"/>
              <a:t>, Dana.  “Open source vs.  global warming”.  ZDNet.  Nov. 23, 2010.  Web.</a:t>
            </a:r>
          </a:p>
          <a:p>
            <a:pPr>
              <a:buNone/>
            </a:pPr>
            <a:r>
              <a:rPr lang="en-US" sz="1600" dirty="0" smtClean="0"/>
              <a:t>	&lt;</a:t>
            </a:r>
            <a:r>
              <a:rPr lang="en-US" sz="1600" u="sng" dirty="0" smtClean="0">
                <a:hlinkClick r:id="rId3"/>
              </a:rPr>
              <a:t>http://www.zdnet.com/blog/open-source/open-source-vs-global-warming/7873</a:t>
            </a:r>
            <a:r>
              <a:rPr lang="en-US" sz="1600" dirty="0" smtClean="0"/>
              <a:t>&gt;</a:t>
            </a:r>
          </a:p>
          <a:p>
            <a:pPr>
              <a:buNone/>
            </a:pPr>
            <a:endParaRPr lang="en-US" sz="1600" dirty="0" smtClean="0"/>
          </a:p>
          <a:p>
            <a:pPr>
              <a:buNone/>
            </a:pPr>
            <a:r>
              <a:rPr lang="en-US" sz="1600" dirty="0" smtClean="0"/>
              <a:t>	</a:t>
            </a:r>
            <a:r>
              <a:rPr lang="en-US" sz="1600" dirty="0" err="1" smtClean="0">
                <a:solidFill>
                  <a:srgbClr val="00B050"/>
                </a:solidFill>
              </a:rPr>
              <a:t>Bluecat</a:t>
            </a:r>
            <a:endParaRPr lang="en-US" sz="1600" dirty="0" smtClean="0">
              <a:solidFill>
                <a:srgbClr val="00B050"/>
              </a:solidFill>
            </a:endParaRPr>
          </a:p>
          <a:p>
            <a:pPr>
              <a:buNone/>
            </a:pPr>
            <a:r>
              <a:rPr lang="en-US" sz="1600" dirty="0" smtClean="0"/>
              <a:t>	</a:t>
            </a:r>
            <a:r>
              <a:rPr lang="en-US" sz="1600" dirty="0" err="1" smtClean="0"/>
              <a:t>Bluecat</a:t>
            </a:r>
            <a:r>
              <a:rPr lang="en-US" sz="1600" dirty="0" smtClean="0"/>
              <a:t>.  “</a:t>
            </a:r>
            <a:r>
              <a:rPr lang="en-US" sz="1600" dirty="0" err="1" smtClean="0"/>
              <a:t>BlueCat</a:t>
            </a:r>
            <a:r>
              <a:rPr lang="en-US" sz="1600" dirty="0" smtClean="0"/>
              <a:t> Networks releases most complete IPv6 Address Management Platform”.  BluecatNetworks.com.  Oct 14, 2010.  Web. </a:t>
            </a:r>
          </a:p>
          <a:p>
            <a:pPr>
              <a:buNone/>
            </a:pPr>
            <a:r>
              <a:rPr lang="en-US" sz="1600" dirty="0" smtClean="0"/>
              <a:t>	&lt;</a:t>
            </a:r>
            <a:r>
              <a:rPr lang="en-US" sz="1600" u="sng" dirty="0" smtClean="0">
                <a:hlinkClick r:id="rId4"/>
              </a:rPr>
              <a:t>http://www.bluecatnetworks.com/press-releases/2010/bluecat-networks-releases-most-complete-ipv6-address-management-platform</a:t>
            </a:r>
            <a:r>
              <a:rPr lang="en-US" sz="1600" u="sng" dirty="0" smtClean="0"/>
              <a:t>&gt;</a:t>
            </a:r>
            <a:endParaRPr lang="en-US" sz="1600" dirty="0" smtClean="0"/>
          </a:p>
          <a:p>
            <a:pPr>
              <a:buNone/>
            </a:pPr>
            <a:endParaRPr lang="en-US" sz="1400" dirty="0" smtClean="0"/>
          </a:p>
          <a:p>
            <a:pPr>
              <a:buNone/>
            </a:pPr>
            <a:endParaRPr lang="en-US" sz="1600" dirty="0" smtClean="0"/>
          </a:p>
          <a:p>
            <a:pPr>
              <a:buNone/>
            </a:pPr>
            <a:endParaRPr lang="en-US" sz="1600" dirty="0" smtClean="0"/>
          </a:p>
          <a:p>
            <a:pPr>
              <a:buNone/>
            </a:pPr>
            <a:endParaRPr lang="en-US" sz="1600"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REFERENCES</a:t>
            </a:r>
            <a:endParaRPr lang="en-US" sz="2800" dirty="0"/>
          </a:p>
        </p:txBody>
      </p:sp>
      <p:sp>
        <p:nvSpPr>
          <p:cNvPr id="3" name="Content Placeholder 2"/>
          <p:cNvSpPr>
            <a:spLocks noGrp="1"/>
          </p:cNvSpPr>
          <p:nvPr>
            <p:ph idx="1"/>
          </p:nvPr>
        </p:nvSpPr>
        <p:spPr/>
        <p:txBody>
          <a:bodyPr>
            <a:normAutofit/>
          </a:bodyPr>
          <a:lstStyle/>
          <a:p>
            <a:pPr>
              <a:buNone/>
            </a:pPr>
            <a:r>
              <a:rPr lang="en-US" sz="1600" dirty="0" smtClean="0"/>
              <a:t>	</a:t>
            </a:r>
            <a:r>
              <a:rPr lang="en-US" sz="1800" dirty="0" smtClean="0">
                <a:solidFill>
                  <a:srgbClr val="00B050"/>
                </a:solidFill>
              </a:rPr>
              <a:t>Moving to IPv6</a:t>
            </a:r>
          </a:p>
          <a:p>
            <a:pPr>
              <a:buNone/>
            </a:pPr>
            <a:r>
              <a:rPr lang="en-US" sz="1800" dirty="0" smtClean="0"/>
              <a:t>	</a:t>
            </a:r>
            <a:r>
              <a:rPr lang="en-US" sz="1800" dirty="0" err="1" smtClean="0"/>
              <a:t>Cacas</a:t>
            </a:r>
            <a:r>
              <a:rPr lang="en-US" sz="1800" dirty="0" smtClean="0"/>
              <a:t>, Max.  “</a:t>
            </a:r>
            <a:r>
              <a:rPr lang="en-US" sz="1800" dirty="0" err="1" smtClean="0"/>
              <a:t>DoD</a:t>
            </a:r>
            <a:r>
              <a:rPr lang="en-US" sz="1800" dirty="0" smtClean="0"/>
              <a:t> research agency leads IPv6 transition”.  </a:t>
            </a:r>
            <a:r>
              <a:rPr lang="en-US" sz="1800" dirty="0" err="1" smtClean="0"/>
              <a:t>Federalnewsradio</a:t>
            </a:r>
            <a:r>
              <a:rPr lang="en-US" sz="1800" dirty="0" smtClean="0"/>
              <a:t>.   Nov. 11, 2010.  Web.</a:t>
            </a:r>
          </a:p>
          <a:p>
            <a:pPr>
              <a:buNone/>
            </a:pPr>
            <a:r>
              <a:rPr lang="en-US" sz="1800" dirty="0" smtClean="0"/>
              <a:t>	&lt;</a:t>
            </a:r>
            <a:r>
              <a:rPr lang="en-US" sz="1800" u="sng" dirty="0" smtClean="0">
                <a:hlinkClick r:id="rId2"/>
              </a:rPr>
              <a:t>http://www.federalnewsradio.com/?nid=35&amp;sid=2114320</a:t>
            </a:r>
            <a:r>
              <a:rPr lang="en-US" sz="1800" u="sng" dirty="0" smtClean="0"/>
              <a:t>&gt;</a:t>
            </a:r>
          </a:p>
          <a:p>
            <a:pPr>
              <a:buNone/>
            </a:pPr>
            <a:endParaRPr lang="en-US" sz="1800" u="sng" dirty="0" smtClean="0"/>
          </a:p>
          <a:p>
            <a:pPr>
              <a:buNone/>
            </a:pPr>
            <a:r>
              <a:rPr lang="en-US" sz="1800" dirty="0" smtClean="0"/>
              <a:t>	</a:t>
            </a:r>
            <a:r>
              <a:rPr lang="en-US" sz="1800" dirty="0" smtClean="0">
                <a:solidFill>
                  <a:srgbClr val="00B050"/>
                </a:solidFill>
              </a:rPr>
              <a:t>Application and patch database</a:t>
            </a:r>
          </a:p>
          <a:p>
            <a:pPr>
              <a:buNone/>
            </a:pPr>
            <a:r>
              <a:rPr lang="en-US" sz="1800" dirty="0" smtClean="0"/>
              <a:t>	Campus IPv6 Wiki.  “IPv6 application and patch database”.  Ipv6.niif.hu.  Web.</a:t>
            </a:r>
          </a:p>
          <a:p>
            <a:pPr>
              <a:buNone/>
            </a:pPr>
            <a:r>
              <a:rPr lang="en-US" sz="1800" dirty="0" smtClean="0"/>
              <a:t>	&lt;</a:t>
            </a:r>
            <a:r>
              <a:rPr lang="en-US" sz="1800" u="sng" dirty="0" smtClean="0">
                <a:hlinkClick r:id="rId3"/>
              </a:rPr>
              <a:t>http://ipv6.niif.hu/m/ipv6_apps_db</a:t>
            </a:r>
            <a:r>
              <a:rPr lang="en-US" sz="1800" u="sng" dirty="0" smtClean="0"/>
              <a:t>&gt;</a:t>
            </a:r>
          </a:p>
          <a:p>
            <a:pPr>
              <a:buNone/>
            </a:pPr>
            <a:endParaRPr lang="en-US" sz="1800" u="sng" dirty="0" smtClean="0"/>
          </a:p>
          <a:p>
            <a:pPr>
              <a:buNone/>
            </a:pPr>
            <a:r>
              <a:rPr lang="en-US" sz="1800" dirty="0" smtClean="0"/>
              <a:t>	</a:t>
            </a:r>
            <a:r>
              <a:rPr lang="en-US" sz="1800" dirty="0" smtClean="0">
                <a:solidFill>
                  <a:srgbClr val="00B050"/>
                </a:solidFill>
              </a:rPr>
              <a:t>Porting applications</a:t>
            </a:r>
          </a:p>
          <a:p>
            <a:pPr>
              <a:buNone/>
            </a:pPr>
            <a:r>
              <a:rPr lang="en-US" sz="1800" dirty="0" smtClean="0"/>
              <a:t>	Castro, Eva M.  “Porting applications to IPv6 </a:t>
            </a:r>
            <a:r>
              <a:rPr lang="en-US" sz="1800" dirty="0" err="1" smtClean="0"/>
              <a:t>HowTo</a:t>
            </a:r>
            <a:r>
              <a:rPr lang="en-US" sz="1800" dirty="0" smtClean="0"/>
              <a:t>”.  </a:t>
            </a:r>
            <a:r>
              <a:rPr lang="en-US" sz="1800" dirty="0" err="1" smtClean="0"/>
              <a:t>Gsyc.escet</a:t>
            </a:r>
            <a:r>
              <a:rPr lang="en-US" sz="1800" dirty="0" smtClean="0"/>
              <a:t>.  Web.</a:t>
            </a:r>
          </a:p>
          <a:p>
            <a:pPr>
              <a:buNone/>
            </a:pPr>
            <a:r>
              <a:rPr lang="en-US" sz="1800" dirty="0" smtClean="0"/>
              <a:t>	&lt;</a:t>
            </a:r>
            <a:r>
              <a:rPr lang="en-US" sz="1800" u="sng" dirty="0" smtClean="0">
                <a:hlinkClick r:id="rId4"/>
              </a:rPr>
              <a:t>http://gsyc.escet.urjc.es/~eva/IPv6-web/ipv6.html</a:t>
            </a:r>
            <a:r>
              <a:rPr lang="en-US" sz="1800" dirty="0" smtClean="0"/>
              <a:t>&gt;</a:t>
            </a:r>
          </a:p>
          <a:p>
            <a:pPr>
              <a:buNone/>
            </a:pPr>
            <a:endParaRPr lang="en-US" sz="1400" dirty="0" smtClean="0"/>
          </a:p>
          <a:p>
            <a:pPr>
              <a:buNone/>
            </a:pPr>
            <a:endParaRPr lang="en-US" sz="1600" dirty="0" smtClean="0"/>
          </a:p>
          <a:p>
            <a:pPr>
              <a:buNone/>
            </a:pPr>
            <a:endParaRPr lang="en-US" sz="1400" dirty="0" smtClean="0"/>
          </a:p>
          <a:p>
            <a:pPr>
              <a:buNone/>
            </a:pPr>
            <a:endParaRPr lang="en-US" sz="1600" dirty="0" smtClean="0"/>
          </a:p>
          <a:p>
            <a:pPr>
              <a:buNone/>
            </a:pPr>
            <a:endParaRPr lang="en-US" sz="1600" dirty="0" smtClean="0"/>
          </a:p>
          <a:p>
            <a:pPr>
              <a:buNone/>
            </a:pPr>
            <a:endParaRPr lang="en-US" sz="1600"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REFERENCES</a:t>
            </a:r>
            <a:endParaRPr lang="en-US" sz="2800" dirty="0"/>
          </a:p>
        </p:txBody>
      </p:sp>
      <p:sp>
        <p:nvSpPr>
          <p:cNvPr id="3" name="Content Placeholder 2"/>
          <p:cNvSpPr>
            <a:spLocks noGrp="1"/>
          </p:cNvSpPr>
          <p:nvPr>
            <p:ph idx="1"/>
          </p:nvPr>
        </p:nvSpPr>
        <p:spPr/>
        <p:txBody>
          <a:bodyPr>
            <a:normAutofit lnSpcReduction="10000"/>
          </a:bodyPr>
          <a:lstStyle/>
          <a:p>
            <a:pPr>
              <a:buNone/>
            </a:pPr>
            <a:r>
              <a:rPr lang="en-US" sz="1400" dirty="0" smtClean="0"/>
              <a:t>	</a:t>
            </a:r>
            <a:r>
              <a:rPr lang="en-US" sz="1400" dirty="0" smtClean="0">
                <a:solidFill>
                  <a:srgbClr val="00B050"/>
                </a:solidFill>
              </a:rPr>
              <a:t>Cisco </a:t>
            </a:r>
            <a:r>
              <a:rPr lang="en-US" sz="1400" dirty="0" err="1" smtClean="0">
                <a:solidFill>
                  <a:srgbClr val="00B050"/>
                </a:solidFill>
              </a:rPr>
              <a:t>config</a:t>
            </a:r>
            <a:endParaRPr lang="en-US" sz="1400" dirty="0" smtClean="0">
              <a:solidFill>
                <a:srgbClr val="00B050"/>
              </a:solidFill>
            </a:endParaRPr>
          </a:p>
          <a:p>
            <a:pPr>
              <a:buNone/>
            </a:pPr>
            <a:r>
              <a:rPr lang="en-US" sz="1400" dirty="0" smtClean="0"/>
              <a:t>	Cisco.  “Cisco IOS IPv6 Configuration Guide, Release 12.4”.  Cisco. Web. </a:t>
            </a:r>
          </a:p>
          <a:p>
            <a:pPr>
              <a:buNone/>
            </a:pPr>
            <a:r>
              <a:rPr lang="en-US" sz="1400" dirty="0" smtClean="0"/>
              <a:t>	&lt;</a:t>
            </a:r>
            <a:r>
              <a:rPr lang="en-US" sz="1400" u="sng" dirty="0" smtClean="0">
                <a:hlinkClick r:id="rId2"/>
              </a:rPr>
              <a:t>http://www.cisco.com/en/US/docs/ios/ipv6/configuration/guide/12_4/ipv6_12_4_book.html</a:t>
            </a:r>
            <a:r>
              <a:rPr lang="en-US" sz="1400" u="sng" dirty="0" smtClean="0"/>
              <a:t>&gt;</a:t>
            </a:r>
            <a:endParaRPr lang="en-US" sz="1400" dirty="0" smtClean="0"/>
          </a:p>
          <a:p>
            <a:pPr>
              <a:buNone/>
            </a:pPr>
            <a:endParaRPr lang="en-US" sz="1600" dirty="0" smtClean="0"/>
          </a:p>
          <a:p>
            <a:pPr>
              <a:buNone/>
            </a:pPr>
            <a:r>
              <a:rPr lang="en-US" sz="1600" dirty="0" smtClean="0"/>
              <a:t>	</a:t>
            </a:r>
            <a:r>
              <a:rPr lang="en-US" sz="1600" dirty="0" err="1" smtClean="0">
                <a:solidFill>
                  <a:srgbClr val="00B050"/>
                </a:solidFill>
              </a:rPr>
              <a:t>IPsec</a:t>
            </a:r>
            <a:endParaRPr lang="en-US" sz="1600" dirty="0" smtClean="0">
              <a:solidFill>
                <a:srgbClr val="00B050"/>
              </a:solidFill>
            </a:endParaRPr>
          </a:p>
          <a:p>
            <a:pPr>
              <a:buNone/>
            </a:pPr>
            <a:r>
              <a:rPr lang="en-US" sz="1600" dirty="0" smtClean="0"/>
              <a:t>	Cisco.  “Implementing </a:t>
            </a:r>
            <a:r>
              <a:rPr lang="en-US" sz="1600" dirty="0" err="1" smtClean="0"/>
              <a:t>IPsec</a:t>
            </a:r>
            <a:r>
              <a:rPr lang="en-US" sz="1600" dirty="0" smtClean="0"/>
              <a:t> in IPv6 Security” .  Cisco.  Web.</a:t>
            </a:r>
          </a:p>
          <a:p>
            <a:pPr>
              <a:buNone/>
            </a:pPr>
            <a:r>
              <a:rPr lang="en-US" sz="1600" dirty="0" smtClean="0"/>
              <a:t>	&lt;</a:t>
            </a:r>
            <a:r>
              <a:rPr lang="en-US" sz="1600" u="sng" dirty="0" smtClean="0">
                <a:hlinkClick r:id="rId3"/>
              </a:rPr>
              <a:t>http://www.cisco.com/en/US/docs/ios/ipv6/configuration/guide/ip6-ipsec.html#wp1101822</a:t>
            </a:r>
            <a:r>
              <a:rPr lang="en-US" sz="1600" u="sng" dirty="0" smtClean="0"/>
              <a:t>&gt;</a:t>
            </a:r>
            <a:endParaRPr lang="en-US" sz="1600" dirty="0" smtClean="0"/>
          </a:p>
          <a:p>
            <a:pPr>
              <a:buNone/>
            </a:pPr>
            <a:endParaRPr lang="en-US" sz="1600" dirty="0" smtClean="0"/>
          </a:p>
          <a:p>
            <a:pPr>
              <a:buNone/>
            </a:pPr>
            <a:r>
              <a:rPr lang="en-US" sz="1600" dirty="0" smtClean="0"/>
              <a:t>	</a:t>
            </a:r>
            <a:r>
              <a:rPr lang="en-US" sz="1600" dirty="0" smtClean="0">
                <a:solidFill>
                  <a:srgbClr val="00B050"/>
                </a:solidFill>
              </a:rPr>
              <a:t>Routing</a:t>
            </a:r>
          </a:p>
          <a:p>
            <a:pPr>
              <a:buNone/>
            </a:pPr>
            <a:r>
              <a:rPr lang="en-US" sz="1600" dirty="0" smtClean="0"/>
              <a:t>	Cisco.  “IPv6 Routing At-A-Glance”.  Cisco. </a:t>
            </a:r>
            <a:r>
              <a:rPr lang="en-US" sz="1600" dirty="0" err="1" smtClean="0"/>
              <a:t>pdf</a:t>
            </a:r>
            <a:r>
              <a:rPr lang="en-US" sz="1600" dirty="0" smtClean="0"/>
              <a:t> file. Web.</a:t>
            </a:r>
          </a:p>
          <a:p>
            <a:pPr>
              <a:buNone/>
            </a:pPr>
            <a:r>
              <a:rPr lang="en-US" sz="1600" dirty="0" smtClean="0"/>
              <a:t>	&lt;</a:t>
            </a:r>
            <a:r>
              <a:rPr lang="en-US" sz="1600" u="sng" dirty="0" smtClean="0">
                <a:hlinkClick r:id="rId4"/>
              </a:rPr>
              <a:t>http://www.cisco.com/en/US/technologies/tk648/tk872/technologies_white_paper0900aecd80260051.pdf</a:t>
            </a:r>
            <a:r>
              <a:rPr lang="en-US" sz="1600" u="sng" dirty="0" smtClean="0"/>
              <a:t>&gt;</a:t>
            </a:r>
            <a:endParaRPr lang="en-US" sz="1600" dirty="0" smtClean="0"/>
          </a:p>
          <a:p>
            <a:pPr>
              <a:buNone/>
            </a:pPr>
            <a:endParaRPr lang="en-US" sz="1600" dirty="0" smtClean="0"/>
          </a:p>
          <a:p>
            <a:pPr>
              <a:buNone/>
            </a:pPr>
            <a:r>
              <a:rPr lang="en-US" sz="1400" dirty="0" smtClean="0"/>
              <a:t>	</a:t>
            </a:r>
            <a:r>
              <a:rPr lang="en-US" sz="1400" dirty="0" err="1" smtClean="0">
                <a:solidFill>
                  <a:srgbClr val="00B050"/>
                </a:solidFill>
              </a:rPr>
              <a:t>Ubuntu</a:t>
            </a:r>
            <a:endParaRPr lang="en-US" sz="1400" dirty="0" smtClean="0">
              <a:solidFill>
                <a:srgbClr val="00B050"/>
              </a:solidFill>
            </a:endParaRPr>
          </a:p>
          <a:p>
            <a:pPr>
              <a:buNone/>
            </a:pPr>
            <a:r>
              <a:rPr lang="en-US" sz="1400" dirty="0" smtClean="0"/>
              <a:t>	</a:t>
            </a:r>
            <a:r>
              <a:rPr lang="en-US" sz="1400" dirty="0" err="1" smtClean="0"/>
              <a:t>Codingmyself</a:t>
            </a:r>
            <a:r>
              <a:rPr lang="en-US" sz="1400" dirty="0" smtClean="0"/>
              <a:t>.  “How to set the static ipv4 and ipv6 address in </a:t>
            </a:r>
            <a:r>
              <a:rPr lang="en-US" sz="1400" dirty="0" err="1" smtClean="0"/>
              <a:t>ubuntu</a:t>
            </a:r>
            <a:r>
              <a:rPr lang="en-US" sz="1400" dirty="0" smtClean="0"/>
              <a:t>.  </a:t>
            </a:r>
            <a:r>
              <a:rPr lang="en-US" sz="1400" dirty="0" err="1" smtClean="0"/>
              <a:t>Wordpress</a:t>
            </a:r>
            <a:r>
              <a:rPr lang="en-US" sz="1400" dirty="0" smtClean="0"/>
              <a:t>.  Web.</a:t>
            </a:r>
          </a:p>
          <a:p>
            <a:pPr>
              <a:buNone/>
            </a:pPr>
            <a:r>
              <a:rPr lang="en-US" sz="1400" dirty="0" smtClean="0"/>
              <a:t>	&lt;</a:t>
            </a:r>
            <a:r>
              <a:rPr lang="en-US" sz="1400" u="sng" dirty="0" smtClean="0">
                <a:hlinkClick r:id="rId5"/>
              </a:rPr>
              <a:t>http://codingmyself.wordpress.com/2010/03/26/how-to-set-the-static-ipv4-and-ipv6-address-in-ubuntu/</a:t>
            </a:r>
            <a:r>
              <a:rPr lang="en-US" sz="1400" dirty="0" smtClean="0"/>
              <a:t>&gt;</a:t>
            </a:r>
          </a:p>
          <a:p>
            <a:pPr>
              <a:buNone/>
            </a:pPr>
            <a:endParaRPr lang="en-US" sz="1600" dirty="0" smtClean="0"/>
          </a:p>
          <a:p>
            <a:pPr>
              <a:buNone/>
            </a:pPr>
            <a:endParaRPr lang="en-US" sz="1600" dirty="0" smtClean="0"/>
          </a:p>
          <a:p>
            <a:pPr>
              <a:buNone/>
            </a:pPr>
            <a:endParaRPr lang="en-US" sz="1600"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REFERENCES</a:t>
            </a:r>
            <a:endParaRPr lang="en-US" sz="2800" dirty="0"/>
          </a:p>
        </p:txBody>
      </p:sp>
      <p:sp>
        <p:nvSpPr>
          <p:cNvPr id="3" name="Content Placeholder 2"/>
          <p:cNvSpPr>
            <a:spLocks noGrp="1"/>
          </p:cNvSpPr>
          <p:nvPr>
            <p:ph idx="1"/>
          </p:nvPr>
        </p:nvSpPr>
        <p:spPr/>
        <p:txBody>
          <a:bodyPr>
            <a:normAutofit/>
          </a:bodyPr>
          <a:lstStyle/>
          <a:p>
            <a:pPr>
              <a:buNone/>
            </a:pPr>
            <a:r>
              <a:rPr lang="en-US" sz="1600" dirty="0" smtClean="0"/>
              <a:t>	</a:t>
            </a:r>
            <a:r>
              <a:rPr lang="en-US" sz="1600" dirty="0" smtClean="0">
                <a:solidFill>
                  <a:srgbClr val="00B050"/>
                </a:solidFill>
              </a:rPr>
              <a:t>Apple Mac OS</a:t>
            </a:r>
          </a:p>
          <a:p>
            <a:pPr>
              <a:buNone/>
            </a:pPr>
            <a:r>
              <a:rPr lang="en-US" sz="1600" dirty="0" smtClean="0"/>
              <a:t>	Evanjones.ca.  “Collected Mac OS X IPv6 Wisdom”.  Evanjones.ca.  Web.</a:t>
            </a:r>
          </a:p>
          <a:p>
            <a:pPr>
              <a:buNone/>
            </a:pPr>
            <a:r>
              <a:rPr lang="en-US" sz="1600" dirty="0" smtClean="0"/>
              <a:t>	&lt;</a:t>
            </a:r>
            <a:r>
              <a:rPr lang="en-US" sz="1600" u="sng" dirty="0" smtClean="0">
                <a:hlinkClick r:id="rId2"/>
              </a:rPr>
              <a:t>http://evanjones.ca/macosx-ipv6.html</a:t>
            </a:r>
            <a:r>
              <a:rPr lang="en-US" sz="1600" u="sng" dirty="0" smtClean="0"/>
              <a:t>&gt;</a:t>
            </a:r>
            <a:endParaRPr lang="en-US" sz="1600" dirty="0" smtClean="0"/>
          </a:p>
          <a:p>
            <a:pPr>
              <a:buNone/>
            </a:pPr>
            <a:endParaRPr lang="en-US" sz="1600" dirty="0" smtClean="0"/>
          </a:p>
          <a:p>
            <a:pPr>
              <a:buNone/>
            </a:pPr>
            <a:r>
              <a:rPr lang="en-US" sz="1600" dirty="0" smtClean="0"/>
              <a:t>	</a:t>
            </a:r>
            <a:r>
              <a:rPr lang="en-US" sz="1600" dirty="0" err="1" smtClean="0">
                <a:solidFill>
                  <a:srgbClr val="00B050"/>
                </a:solidFill>
              </a:rPr>
              <a:t>IPsec</a:t>
            </a:r>
            <a:endParaRPr lang="en-US" sz="1600" dirty="0" smtClean="0">
              <a:solidFill>
                <a:srgbClr val="00B050"/>
              </a:solidFill>
            </a:endParaRPr>
          </a:p>
          <a:p>
            <a:pPr>
              <a:buNone/>
            </a:pPr>
            <a:r>
              <a:rPr lang="en-US" sz="1600" dirty="0" smtClean="0"/>
              <a:t>	</a:t>
            </a:r>
            <a:r>
              <a:rPr lang="en-US" sz="1600" dirty="0" err="1" smtClean="0"/>
              <a:t>Friedl</a:t>
            </a:r>
            <a:r>
              <a:rPr lang="en-US" sz="1600" dirty="0" smtClean="0"/>
              <a:t>, Steve.  “Steve </a:t>
            </a:r>
            <a:r>
              <a:rPr lang="en-US" sz="1600" dirty="0" err="1" smtClean="0"/>
              <a:t>Fiedl’s</a:t>
            </a:r>
            <a:r>
              <a:rPr lang="en-US" sz="1600" dirty="0" smtClean="0"/>
              <a:t> Unixwiz.net Tech Tips: An Illustrated Guide to </a:t>
            </a:r>
            <a:r>
              <a:rPr lang="en-US" sz="1600" dirty="0" err="1" smtClean="0"/>
              <a:t>IPsec</a:t>
            </a:r>
            <a:r>
              <a:rPr lang="en-US" sz="1600" dirty="0" smtClean="0"/>
              <a:t>”.  Unixwiz.net.  Web.</a:t>
            </a:r>
          </a:p>
          <a:p>
            <a:pPr>
              <a:buNone/>
            </a:pPr>
            <a:r>
              <a:rPr lang="en-US" sz="1600" dirty="0" smtClean="0"/>
              <a:t>	&lt;</a:t>
            </a:r>
            <a:r>
              <a:rPr lang="en-US" sz="1600" u="sng" dirty="0" smtClean="0">
                <a:hlinkClick r:id="rId3"/>
              </a:rPr>
              <a:t>http://unixwiz.net/techtips/iguide-ipsec.html</a:t>
            </a:r>
            <a:r>
              <a:rPr lang="en-US" sz="1600" dirty="0" smtClean="0"/>
              <a:t>&gt;</a:t>
            </a:r>
          </a:p>
          <a:p>
            <a:pPr>
              <a:buNone/>
            </a:pPr>
            <a:endParaRPr lang="en-U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Types of IPv6 addresses</a:t>
            </a:r>
            <a:endParaRPr lang="en-US" sz="2800" dirty="0"/>
          </a:p>
        </p:txBody>
      </p:sp>
      <p:sp>
        <p:nvSpPr>
          <p:cNvPr id="3" name="Content Placeholder 2"/>
          <p:cNvSpPr>
            <a:spLocks noGrp="1"/>
          </p:cNvSpPr>
          <p:nvPr>
            <p:ph idx="1"/>
          </p:nvPr>
        </p:nvSpPr>
        <p:spPr>
          <a:xfrm>
            <a:off x="457200" y="1371600"/>
            <a:ext cx="8229600" cy="5105400"/>
          </a:xfrm>
        </p:spPr>
        <p:txBody>
          <a:bodyPr>
            <a:normAutofit/>
          </a:bodyPr>
          <a:lstStyle/>
          <a:p>
            <a:pPr marL="0">
              <a:spcBef>
                <a:spcPts val="0"/>
              </a:spcBef>
              <a:buNone/>
            </a:pPr>
            <a:r>
              <a:rPr lang="en-US" sz="2400" dirty="0" smtClean="0"/>
              <a:t>I.	</a:t>
            </a:r>
            <a:r>
              <a:rPr lang="en-US" sz="2400" dirty="0" err="1" smtClean="0"/>
              <a:t>Unicast</a:t>
            </a:r>
            <a:endParaRPr lang="en-US" sz="2400" dirty="0" smtClean="0"/>
          </a:p>
          <a:p>
            <a:pPr marL="0">
              <a:spcBef>
                <a:spcPts val="0"/>
              </a:spcBef>
              <a:buNone/>
            </a:pPr>
            <a:r>
              <a:rPr lang="en-US" sz="2400" dirty="0" smtClean="0"/>
              <a:t>                 A.     </a:t>
            </a:r>
            <a:r>
              <a:rPr lang="en-US" sz="2400" dirty="0" smtClean="0">
                <a:solidFill>
                  <a:srgbClr val="C00000"/>
                </a:solidFill>
              </a:rPr>
              <a:t>Link-local address </a:t>
            </a:r>
            <a:r>
              <a:rPr lang="en-US" sz="2400" dirty="0" smtClean="0"/>
              <a:t>(APIPA address in IPv4)</a:t>
            </a:r>
          </a:p>
          <a:p>
            <a:pPr marL="0">
              <a:spcBef>
                <a:spcPts val="0"/>
              </a:spcBef>
              <a:buNone/>
            </a:pPr>
            <a:r>
              <a:rPr lang="en-US" sz="2400" dirty="0" smtClean="0"/>
              <a:t>                         1.      </a:t>
            </a:r>
            <a:r>
              <a:rPr lang="en-US" sz="2400" dirty="0" smtClean="0">
                <a:solidFill>
                  <a:srgbClr val="C00000"/>
                </a:solidFill>
              </a:rPr>
              <a:t>Not routed</a:t>
            </a:r>
          </a:p>
          <a:p>
            <a:pPr marL="0">
              <a:spcBef>
                <a:spcPts val="0"/>
              </a:spcBef>
              <a:buNone/>
            </a:pPr>
            <a:r>
              <a:rPr lang="en-US" sz="2400" dirty="0" smtClean="0"/>
              <a:t>                         2.      </a:t>
            </a:r>
            <a:r>
              <a:rPr lang="en-US" sz="2400" dirty="0" smtClean="0">
                <a:solidFill>
                  <a:srgbClr val="C00000"/>
                </a:solidFill>
              </a:rPr>
              <a:t>Stateless address auto-configuration when 			DHCP not available</a:t>
            </a:r>
          </a:p>
          <a:p>
            <a:pPr marL="0">
              <a:spcBef>
                <a:spcPts val="0"/>
              </a:spcBef>
              <a:buNone/>
            </a:pPr>
            <a:r>
              <a:rPr lang="en-US" sz="2400" dirty="0" smtClean="0"/>
              <a:t>                         3.      Starts with fe80::</a:t>
            </a:r>
          </a:p>
          <a:p>
            <a:pPr marL="0">
              <a:spcBef>
                <a:spcPts val="0"/>
              </a:spcBef>
              <a:buNone/>
            </a:pPr>
            <a:r>
              <a:rPr lang="en-US" sz="2400" dirty="0" smtClean="0"/>
              <a:t>                         4.      Contains              </a:t>
            </a:r>
          </a:p>
          <a:p>
            <a:pPr marL="0">
              <a:spcBef>
                <a:spcPts val="0"/>
              </a:spcBef>
              <a:buNone/>
            </a:pPr>
            <a:r>
              <a:rPr lang="en-US" sz="2400" dirty="0" smtClean="0"/>
              <a:t>                                 a.     10 bits: 1111111010</a:t>
            </a:r>
          </a:p>
          <a:p>
            <a:pPr marL="0">
              <a:spcBef>
                <a:spcPts val="0"/>
              </a:spcBef>
              <a:buNone/>
            </a:pPr>
            <a:r>
              <a:rPr lang="en-US" sz="2400" dirty="0" smtClean="0"/>
              <a:t>                                 b.     54 bits: 0</a:t>
            </a:r>
          </a:p>
          <a:p>
            <a:pPr marL="0">
              <a:spcBef>
                <a:spcPts val="0"/>
              </a:spcBef>
              <a:buNone/>
            </a:pPr>
            <a:r>
              <a:rPr lang="en-US" sz="2400" dirty="0" smtClean="0"/>
              <a:t>                                 c.     64 bits: Interface ID</a:t>
            </a:r>
          </a:p>
          <a:p>
            <a:pPr marL="0">
              <a:spcBef>
                <a:spcPts val="0"/>
              </a:spcBef>
              <a:buNone/>
            </a:pP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REFERENCES</a:t>
            </a:r>
            <a:endParaRPr lang="en-US" sz="2800" dirty="0"/>
          </a:p>
        </p:txBody>
      </p:sp>
      <p:sp>
        <p:nvSpPr>
          <p:cNvPr id="3" name="Content Placeholder 2"/>
          <p:cNvSpPr>
            <a:spLocks noGrp="1"/>
          </p:cNvSpPr>
          <p:nvPr>
            <p:ph idx="1"/>
          </p:nvPr>
        </p:nvSpPr>
        <p:spPr/>
        <p:txBody>
          <a:bodyPr>
            <a:normAutofit/>
          </a:bodyPr>
          <a:lstStyle/>
          <a:p>
            <a:pPr>
              <a:buNone/>
            </a:pPr>
            <a:r>
              <a:rPr lang="en-US" sz="1400" dirty="0" smtClean="0"/>
              <a:t>	</a:t>
            </a:r>
            <a:r>
              <a:rPr lang="en-US" sz="1600" dirty="0" smtClean="0">
                <a:solidFill>
                  <a:srgbClr val="00B050"/>
                </a:solidFill>
              </a:rPr>
              <a:t>Red Hat Linux</a:t>
            </a:r>
          </a:p>
          <a:p>
            <a:pPr>
              <a:buNone/>
            </a:pPr>
            <a:r>
              <a:rPr lang="en-US" sz="1600" dirty="0" smtClean="0"/>
              <a:t>	</a:t>
            </a:r>
            <a:r>
              <a:rPr lang="en-US" sz="1600" dirty="0" err="1" smtClean="0"/>
              <a:t>Gite</a:t>
            </a:r>
            <a:r>
              <a:rPr lang="en-US" sz="1600" dirty="0" smtClean="0"/>
              <a:t>, </a:t>
            </a:r>
            <a:r>
              <a:rPr lang="en-US" sz="1600" dirty="0" err="1" smtClean="0"/>
              <a:t>Vivek</a:t>
            </a:r>
            <a:r>
              <a:rPr lang="en-US" sz="1600" dirty="0" smtClean="0"/>
              <a:t>.  “Red Hat/</a:t>
            </a:r>
            <a:r>
              <a:rPr lang="en-US" sz="1600" dirty="0" err="1" smtClean="0"/>
              <a:t>CentOS</a:t>
            </a:r>
            <a:r>
              <a:rPr lang="en-US" sz="1600" dirty="0" smtClean="0"/>
              <a:t> IPv6 Network Configuration”.  </a:t>
            </a:r>
            <a:r>
              <a:rPr lang="en-US" sz="1600" dirty="0" err="1" smtClean="0"/>
              <a:t>NixCraft</a:t>
            </a:r>
            <a:r>
              <a:rPr lang="en-US" sz="1600" dirty="0" smtClean="0"/>
              <a:t>.  Jan. 23, 2009.  Web.</a:t>
            </a:r>
          </a:p>
          <a:p>
            <a:pPr>
              <a:buNone/>
            </a:pPr>
            <a:r>
              <a:rPr lang="en-US" sz="1600" dirty="0" smtClean="0"/>
              <a:t>	&lt;</a:t>
            </a:r>
            <a:r>
              <a:rPr lang="en-US" sz="1600" u="sng" dirty="0" smtClean="0">
                <a:hlinkClick r:id="rId2"/>
              </a:rPr>
              <a:t>http://www.cyberciti.biz/faq/rhel-redhat-fedora-centos-ipv6-network-configuration/</a:t>
            </a:r>
            <a:r>
              <a:rPr lang="en-US" sz="1600" u="sng" dirty="0" smtClean="0"/>
              <a:t>&gt;</a:t>
            </a:r>
            <a:endParaRPr lang="en-US" sz="1600" dirty="0" smtClean="0"/>
          </a:p>
          <a:p>
            <a:pPr>
              <a:buNone/>
            </a:pPr>
            <a:endParaRPr lang="en-US" sz="1600" dirty="0" smtClean="0"/>
          </a:p>
          <a:p>
            <a:pPr>
              <a:buNone/>
            </a:pPr>
            <a:r>
              <a:rPr lang="en-US" sz="1600" dirty="0" smtClean="0"/>
              <a:t>	</a:t>
            </a:r>
            <a:r>
              <a:rPr lang="en-US" sz="1600" dirty="0" err="1" smtClean="0">
                <a:solidFill>
                  <a:srgbClr val="00B050"/>
                </a:solidFill>
              </a:rPr>
              <a:t>Suse</a:t>
            </a:r>
            <a:r>
              <a:rPr lang="en-US" sz="1600" dirty="0" smtClean="0">
                <a:solidFill>
                  <a:srgbClr val="00B050"/>
                </a:solidFill>
              </a:rPr>
              <a:t> Linux </a:t>
            </a:r>
            <a:r>
              <a:rPr lang="en-US" sz="1600" dirty="0" err="1" smtClean="0">
                <a:solidFill>
                  <a:srgbClr val="00B050"/>
                </a:solidFill>
              </a:rPr>
              <a:t>Config</a:t>
            </a:r>
            <a:endParaRPr lang="en-US" sz="1600" dirty="0" smtClean="0">
              <a:solidFill>
                <a:srgbClr val="00B050"/>
              </a:solidFill>
            </a:endParaRPr>
          </a:p>
          <a:p>
            <a:pPr>
              <a:buNone/>
            </a:pPr>
            <a:r>
              <a:rPr lang="en-US" sz="1600" dirty="0" smtClean="0"/>
              <a:t>	</a:t>
            </a:r>
            <a:r>
              <a:rPr lang="en-US" sz="1600" dirty="0" err="1" smtClean="0"/>
              <a:t>Gite</a:t>
            </a:r>
            <a:r>
              <a:rPr lang="en-US" sz="1600" dirty="0" smtClean="0"/>
              <a:t>, </a:t>
            </a:r>
            <a:r>
              <a:rPr lang="en-US" sz="1600" dirty="0" err="1" smtClean="0"/>
              <a:t>Vivek</a:t>
            </a:r>
            <a:r>
              <a:rPr lang="en-US" sz="1600" dirty="0" smtClean="0"/>
              <a:t>.  “</a:t>
            </a:r>
            <a:r>
              <a:rPr lang="en-US" sz="1600" dirty="0" err="1" smtClean="0"/>
              <a:t>Suse</a:t>
            </a:r>
            <a:r>
              <a:rPr lang="en-US" sz="1600" dirty="0" smtClean="0"/>
              <a:t> Linux (SLES10) IPv6 Configuration”.  </a:t>
            </a:r>
            <a:r>
              <a:rPr lang="en-US" sz="1600" dirty="0" err="1" smtClean="0"/>
              <a:t>nixCraft</a:t>
            </a:r>
            <a:r>
              <a:rPr lang="en-US" sz="1600" dirty="0" smtClean="0"/>
              <a:t>. March 18, 2009.  Web.</a:t>
            </a:r>
          </a:p>
          <a:p>
            <a:pPr>
              <a:buNone/>
            </a:pPr>
            <a:r>
              <a:rPr lang="en-US" sz="1600" dirty="0" smtClean="0"/>
              <a:t>	&lt;</a:t>
            </a:r>
            <a:r>
              <a:rPr lang="en-US" sz="1600" u="sng" dirty="0" smtClean="0">
                <a:hlinkClick r:id="rId3"/>
              </a:rPr>
              <a:t>http://www.cyberciti.biz/faq/configuring-ipv6-in-sles10-opensuse-linux/#comments</a:t>
            </a:r>
            <a:r>
              <a:rPr lang="en-US" sz="1600" u="sng" dirty="0" smtClean="0"/>
              <a:t>&gt;</a:t>
            </a:r>
            <a:endParaRPr lang="en-US" sz="1600" dirty="0" smtClean="0"/>
          </a:p>
          <a:p>
            <a:pPr>
              <a:buNone/>
            </a:pPr>
            <a:r>
              <a:rPr lang="en-US" sz="1600" dirty="0" smtClean="0"/>
              <a:t>	</a:t>
            </a:r>
          </a:p>
          <a:p>
            <a:pPr>
              <a:buNone/>
            </a:pPr>
            <a:r>
              <a:rPr lang="en-US" sz="1600" dirty="0" smtClean="0"/>
              <a:t>	</a:t>
            </a:r>
            <a:r>
              <a:rPr lang="en-US" sz="1600" dirty="0" smtClean="0">
                <a:solidFill>
                  <a:srgbClr val="00B050"/>
                </a:solidFill>
              </a:rPr>
              <a:t>Forum</a:t>
            </a:r>
          </a:p>
          <a:p>
            <a:pPr>
              <a:buNone/>
            </a:pPr>
            <a:r>
              <a:rPr lang="en-US" sz="1600" dirty="0" smtClean="0"/>
              <a:t>	</a:t>
            </a:r>
            <a:r>
              <a:rPr lang="en-US" sz="1600" dirty="0" err="1" smtClean="0"/>
              <a:t>Gogonet</a:t>
            </a:r>
            <a:r>
              <a:rPr lang="en-US" sz="1600" dirty="0" smtClean="0"/>
              <a:t>.  IPv6 products, community and services.  Gogonet.gogo6.com.  Web.</a:t>
            </a:r>
          </a:p>
          <a:p>
            <a:pPr>
              <a:buNone/>
            </a:pPr>
            <a:r>
              <a:rPr lang="en-US" sz="1600" dirty="0" smtClean="0"/>
              <a:t>	&lt;</a:t>
            </a:r>
            <a:r>
              <a:rPr lang="en-US" sz="1600" u="sng" dirty="0" smtClean="0">
                <a:hlinkClick r:id="rId4"/>
              </a:rPr>
              <a:t>http://gogonet.gogo6.com/</a:t>
            </a:r>
            <a:r>
              <a:rPr lang="en-US" sz="1600" u="sng" dirty="0" smtClean="0"/>
              <a:t>&gt;</a:t>
            </a:r>
            <a:endParaRPr lang="en-US" sz="1600" dirty="0" smtClean="0"/>
          </a:p>
          <a:p>
            <a:pPr>
              <a:buNone/>
            </a:pPr>
            <a:endParaRPr lang="en-US" sz="1600" dirty="0" smtClean="0"/>
          </a:p>
          <a:p>
            <a:pPr>
              <a:buNone/>
            </a:pPr>
            <a:r>
              <a:rPr lang="en-US" sz="1600" dirty="0" smtClean="0"/>
              <a:t>	</a:t>
            </a:r>
            <a:r>
              <a:rPr lang="en-US" sz="1600" dirty="0" smtClean="0">
                <a:solidFill>
                  <a:srgbClr val="00B050"/>
                </a:solidFill>
              </a:rPr>
              <a:t>Google Conference</a:t>
            </a:r>
          </a:p>
          <a:p>
            <a:pPr>
              <a:buNone/>
            </a:pPr>
            <a:r>
              <a:rPr lang="en-US" sz="1600" dirty="0" smtClean="0"/>
              <a:t>	Google.  Google IPv6 </a:t>
            </a:r>
            <a:r>
              <a:rPr lang="en-US" sz="1600" dirty="0" err="1" smtClean="0"/>
              <a:t>Implementors</a:t>
            </a:r>
            <a:r>
              <a:rPr lang="en-US" sz="1600" dirty="0" smtClean="0"/>
              <a:t> Conference.  Google.  June 10, 2010.  Web.</a:t>
            </a:r>
          </a:p>
          <a:p>
            <a:pPr>
              <a:buNone/>
            </a:pPr>
            <a:r>
              <a:rPr lang="en-US" sz="1600" dirty="0" smtClean="0"/>
              <a:t>	&lt;</a:t>
            </a:r>
            <a:r>
              <a:rPr lang="en-US" sz="1600" u="sng" dirty="0" smtClean="0">
                <a:hlinkClick r:id="rId5"/>
              </a:rPr>
              <a:t>https://sites.google.com/site/ipv6implementors/2010/agenda</a:t>
            </a:r>
            <a:r>
              <a:rPr lang="en-US" sz="1600" dirty="0" smtClean="0"/>
              <a:t>&gt;</a:t>
            </a:r>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REFERENCES</a:t>
            </a:r>
            <a:endParaRPr lang="en-US" sz="2800" dirty="0"/>
          </a:p>
        </p:txBody>
      </p:sp>
      <p:sp>
        <p:nvSpPr>
          <p:cNvPr id="3" name="Content Placeholder 2"/>
          <p:cNvSpPr>
            <a:spLocks noGrp="1"/>
          </p:cNvSpPr>
          <p:nvPr>
            <p:ph idx="1"/>
          </p:nvPr>
        </p:nvSpPr>
        <p:spPr/>
        <p:txBody>
          <a:bodyPr>
            <a:normAutofit fontScale="92500" lnSpcReduction="20000"/>
          </a:bodyPr>
          <a:lstStyle/>
          <a:p>
            <a:pPr>
              <a:buNone/>
            </a:pPr>
            <a:r>
              <a:rPr lang="en-US" sz="1400" dirty="0" smtClean="0"/>
              <a:t>	</a:t>
            </a:r>
            <a:r>
              <a:rPr lang="en-US" sz="1600" dirty="0" smtClean="0">
                <a:solidFill>
                  <a:srgbClr val="00B050"/>
                </a:solidFill>
              </a:rPr>
              <a:t>Moving to IPv6</a:t>
            </a:r>
          </a:p>
          <a:p>
            <a:pPr>
              <a:buNone/>
            </a:pPr>
            <a:r>
              <a:rPr lang="en-US" sz="1600" dirty="0" smtClean="0"/>
              <a:t>	</a:t>
            </a:r>
            <a:r>
              <a:rPr lang="en-US" sz="1600" dirty="0" err="1" smtClean="0"/>
              <a:t>Hachman</a:t>
            </a:r>
            <a:r>
              <a:rPr lang="en-US" sz="1600" dirty="0" smtClean="0"/>
              <a:t>, Mark.  “IPv4 to IPv6 IP Address Transition Becoming Critical”.  PCMAG.com.  Oct. 18, 2010.  Web.</a:t>
            </a:r>
          </a:p>
          <a:p>
            <a:pPr>
              <a:buNone/>
            </a:pPr>
            <a:r>
              <a:rPr lang="en-US" sz="1600" dirty="0" smtClean="0"/>
              <a:t>	&lt;</a:t>
            </a:r>
            <a:r>
              <a:rPr lang="en-US" sz="1600" u="sng" dirty="0" smtClean="0">
                <a:hlinkClick r:id="rId2"/>
              </a:rPr>
              <a:t>http://www.pcmag.com/article2/0,2817,2371036,00.asp</a:t>
            </a:r>
            <a:r>
              <a:rPr lang="en-US" sz="1600" u="sng" dirty="0" smtClean="0"/>
              <a:t>&gt;</a:t>
            </a:r>
            <a:endParaRPr lang="en-US" sz="1600" dirty="0" smtClean="0"/>
          </a:p>
          <a:p>
            <a:pPr>
              <a:buNone/>
            </a:pPr>
            <a:endParaRPr lang="en-US" sz="1600" dirty="0" smtClean="0"/>
          </a:p>
          <a:p>
            <a:pPr>
              <a:buNone/>
            </a:pPr>
            <a:r>
              <a:rPr lang="en-US" sz="1600" dirty="0" smtClean="0"/>
              <a:t>	Hagen, Silvia.  </a:t>
            </a:r>
            <a:r>
              <a:rPr lang="en-US" sz="1600" u="sng" dirty="0" smtClean="0"/>
              <a:t>IPv6 Essentials</a:t>
            </a:r>
            <a:r>
              <a:rPr lang="en-US" sz="1600" dirty="0" smtClean="0"/>
              <a:t>.  Sebastopol, CA.  O’Reilly Media, Inc.  2006.</a:t>
            </a:r>
          </a:p>
          <a:p>
            <a:pPr>
              <a:buNone/>
            </a:pPr>
            <a:endParaRPr lang="en-US" sz="1600" dirty="0" smtClean="0"/>
          </a:p>
          <a:p>
            <a:pPr>
              <a:buNone/>
            </a:pPr>
            <a:r>
              <a:rPr lang="en-US" sz="1600" dirty="0" smtClean="0"/>
              <a:t>	</a:t>
            </a:r>
            <a:r>
              <a:rPr lang="en-US" sz="1600" dirty="0" smtClean="0">
                <a:solidFill>
                  <a:srgbClr val="00B050"/>
                </a:solidFill>
              </a:rPr>
              <a:t>Moving to IPv6</a:t>
            </a:r>
          </a:p>
          <a:p>
            <a:pPr>
              <a:buNone/>
            </a:pPr>
            <a:r>
              <a:rPr lang="en-US" sz="1600" dirty="0" smtClean="0"/>
              <a:t>	</a:t>
            </a:r>
            <a:r>
              <a:rPr lang="en-US" sz="1600" dirty="0" err="1" smtClean="0"/>
              <a:t>Halliday</a:t>
            </a:r>
            <a:r>
              <a:rPr lang="en-US" sz="1600" dirty="0" smtClean="0"/>
              <a:t>, Josh.  “Google </a:t>
            </a:r>
            <a:r>
              <a:rPr lang="en-US" sz="1600" dirty="0" err="1" smtClean="0"/>
              <a:t>vicd</a:t>
            </a:r>
            <a:r>
              <a:rPr lang="en-US" sz="1600" dirty="0" smtClean="0"/>
              <a:t>-president issues stark internet warning”.  Guardian.co.uk.  Nov. 11, 2010.  Web.</a:t>
            </a:r>
          </a:p>
          <a:p>
            <a:pPr>
              <a:buNone/>
            </a:pPr>
            <a:r>
              <a:rPr lang="en-US" sz="1600" dirty="0" smtClean="0"/>
              <a:t>	&lt;</a:t>
            </a:r>
            <a:r>
              <a:rPr lang="en-US" sz="1600" u="sng" dirty="0" smtClean="0">
                <a:hlinkClick r:id="rId3"/>
              </a:rPr>
              <a:t>http://www.guardian.co.uk/technology/2010/nov/11/google-vint-cerf-internet</a:t>
            </a:r>
            <a:r>
              <a:rPr lang="en-US" sz="1600" u="sng" dirty="0" smtClean="0"/>
              <a:t>&gt;</a:t>
            </a:r>
          </a:p>
          <a:p>
            <a:pPr>
              <a:buNone/>
            </a:pPr>
            <a:endParaRPr lang="en-US" sz="1600" u="sng" dirty="0" smtClean="0"/>
          </a:p>
          <a:p>
            <a:pPr>
              <a:buNone/>
            </a:pPr>
            <a:r>
              <a:rPr lang="en-US" sz="1600" dirty="0" smtClean="0"/>
              <a:t>	</a:t>
            </a:r>
            <a:r>
              <a:rPr lang="en-US" sz="1600" dirty="0" smtClean="0">
                <a:solidFill>
                  <a:srgbClr val="00B050"/>
                </a:solidFill>
              </a:rPr>
              <a:t>Moving to IPv6</a:t>
            </a:r>
          </a:p>
          <a:p>
            <a:pPr>
              <a:buNone/>
            </a:pPr>
            <a:r>
              <a:rPr lang="en-US" sz="1600" dirty="0" smtClean="0"/>
              <a:t>	Halsey, Mike.  “Could the change to IPv6 Break the Internet?”.  Ghacks.net.  Nov. 11, 2010.  Web.</a:t>
            </a:r>
          </a:p>
          <a:p>
            <a:pPr>
              <a:buNone/>
            </a:pPr>
            <a:r>
              <a:rPr lang="en-US" sz="1600" dirty="0" smtClean="0"/>
              <a:t>	&lt;</a:t>
            </a:r>
            <a:r>
              <a:rPr lang="en-US" sz="1600" u="sng" dirty="0" smtClean="0">
                <a:hlinkClick r:id="rId4"/>
              </a:rPr>
              <a:t>http://www.ghacks.net/2010/11/11/could-the-change-to-ipv6-break-the-internet/</a:t>
            </a:r>
            <a:r>
              <a:rPr lang="en-US" sz="1600" u="sng" dirty="0" smtClean="0"/>
              <a:t>&gt;</a:t>
            </a:r>
          </a:p>
          <a:p>
            <a:pPr>
              <a:buNone/>
            </a:pPr>
            <a:endParaRPr lang="en-US" sz="1600" u="sng" dirty="0" smtClean="0"/>
          </a:p>
          <a:p>
            <a:pPr>
              <a:buNone/>
            </a:pPr>
            <a:r>
              <a:rPr lang="en-US" sz="1600" dirty="0" smtClean="0"/>
              <a:t>	</a:t>
            </a:r>
            <a:r>
              <a:rPr lang="en-US" sz="1600" dirty="0" smtClean="0">
                <a:solidFill>
                  <a:srgbClr val="00B050"/>
                </a:solidFill>
              </a:rPr>
              <a:t>IP4 Status</a:t>
            </a:r>
          </a:p>
          <a:p>
            <a:pPr>
              <a:buNone/>
            </a:pPr>
            <a:r>
              <a:rPr lang="en-US" sz="1600" dirty="0" smtClean="0"/>
              <a:t>	Hurricane Electric.  Hurricane Electric IPv4 Exhaustion Counters.  Ipv6.he.net.  Web.</a:t>
            </a:r>
          </a:p>
          <a:p>
            <a:pPr>
              <a:buNone/>
            </a:pPr>
            <a:r>
              <a:rPr lang="en-US" sz="1600" dirty="0" smtClean="0"/>
              <a:t>	&lt;</a:t>
            </a:r>
            <a:r>
              <a:rPr lang="en-US" sz="1600" u="sng" dirty="0" smtClean="0">
                <a:hlinkClick r:id="rId5"/>
              </a:rPr>
              <a:t>http://ipv6.he.net/statistics/</a:t>
            </a:r>
            <a:r>
              <a:rPr lang="en-US" sz="1600" dirty="0" smtClean="0"/>
              <a:t>&gt;</a:t>
            </a:r>
          </a:p>
          <a:p>
            <a:pPr>
              <a:buNone/>
            </a:pPr>
            <a:endParaRPr lang="en-US" sz="12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REFERENCES</a:t>
            </a:r>
            <a:endParaRPr lang="en-US" sz="2800" dirty="0"/>
          </a:p>
        </p:txBody>
      </p:sp>
      <p:sp>
        <p:nvSpPr>
          <p:cNvPr id="3" name="Content Placeholder 2"/>
          <p:cNvSpPr>
            <a:spLocks noGrp="1"/>
          </p:cNvSpPr>
          <p:nvPr>
            <p:ph idx="1"/>
          </p:nvPr>
        </p:nvSpPr>
        <p:spPr/>
        <p:txBody>
          <a:bodyPr>
            <a:normAutofit fontScale="85000" lnSpcReduction="10000"/>
          </a:bodyPr>
          <a:lstStyle/>
          <a:p>
            <a:pPr>
              <a:buNone/>
            </a:pPr>
            <a:r>
              <a:rPr lang="en-US" sz="1400" dirty="0" smtClean="0"/>
              <a:t>	</a:t>
            </a:r>
            <a:r>
              <a:rPr lang="en-US" sz="1700" dirty="0" smtClean="0">
                <a:solidFill>
                  <a:srgbClr val="00B050"/>
                </a:solidFill>
              </a:rPr>
              <a:t>HP-UX</a:t>
            </a:r>
          </a:p>
          <a:p>
            <a:pPr>
              <a:buNone/>
            </a:pPr>
            <a:r>
              <a:rPr lang="en-US" sz="1700" dirty="0" smtClean="0"/>
              <a:t>	Hewlett Packard.  “Installing and Administering HP-UX 11i”.  docs.hp.com.  </a:t>
            </a:r>
            <a:r>
              <a:rPr lang="en-US" sz="1700" dirty="0" err="1" smtClean="0"/>
              <a:t>pdf</a:t>
            </a:r>
            <a:r>
              <a:rPr lang="en-US" sz="1700" dirty="0" smtClean="0"/>
              <a:t> file. Web.</a:t>
            </a:r>
          </a:p>
          <a:p>
            <a:pPr>
              <a:buNone/>
            </a:pPr>
            <a:r>
              <a:rPr lang="en-US" sz="1700" dirty="0" smtClean="0"/>
              <a:t>	&lt;</a:t>
            </a:r>
            <a:r>
              <a:rPr lang="en-US" sz="1700" u="sng" dirty="0" smtClean="0">
                <a:hlinkClick r:id="rId2"/>
              </a:rPr>
              <a:t>http://docs.hp.com/en/T1306-90001/T1306-90001.pdf</a:t>
            </a:r>
            <a:r>
              <a:rPr lang="en-US" sz="1700" dirty="0" smtClean="0"/>
              <a:t>&gt;</a:t>
            </a:r>
          </a:p>
          <a:p>
            <a:pPr>
              <a:buNone/>
            </a:pPr>
            <a:endParaRPr lang="en-US" sz="1700" dirty="0" smtClean="0"/>
          </a:p>
          <a:p>
            <a:pPr>
              <a:buNone/>
            </a:pPr>
            <a:r>
              <a:rPr lang="en-US" sz="1700" dirty="0" smtClean="0"/>
              <a:t>	</a:t>
            </a:r>
            <a:r>
              <a:rPr lang="en-US" sz="1700" dirty="0" smtClean="0">
                <a:solidFill>
                  <a:srgbClr val="00B050"/>
                </a:solidFill>
              </a:rPr>
              <a:t>HP-UX</a:t>
            </a:r>
          </a:p>
          <a:p>
            <a:pPr>
              <a:buNone/>
            </a:pPr>
            <a:r>
              <a:rPr lang="en-US" sz="1700" dirty="0" smtClean="0"/>
              <a:t>	HP.com.  “IPv6”.  Hp.com.  Web.</a:t>
            </a:r>
          </a:p>
          <a:p>
            <a:pPr>
              <a:buNone/>
            </a:pPr>
            <a:r>
              <a:rPr lang="en-US" sz="1700" dirty="0" smtClean="0"/>
              <a:t>	&lt;</a:t>
            </a:r>
            <a:r>
              <a:rPr lang="en-US" sz="1700" u="sng" dirty="0" smtClean="0">
                <a:hlinkClick r:id="rId3"/>
              </a:rPr>
              <a:t>http://h10026.www1.hp.com/netipv6/Ipv6.htm</a:t>
            </a:r>
            <a:r>
              <a:rPr lang="en-US" sz="1700" u="sng" dirty="0" smtClean="0"/>
              <a:t>&gt;</a:t>
            </a:r>
            <a:endParaRPr lang="en-US" sz="1700" dirty="0" smtClean="0"/>
          </a:p>
          <a:p>
            <a:pPr>
              <a:buNone/>
            </a:pPr>
            <a:endParaRPr lang="en-US" sz="1700" dirty="0" smtClean="0"/>
          </a:p>
          <a:p>
            <a:pPr>
              <a:buNone/>
            </a:pPr>
            <a:r>
              <a:rPr lang="en-US" sz="1700" dirty="0" smtClean="0"/>
              <a:t>	</a:t>
            </a:r>
            <a:r>
              <a:rPr lang="en-US" sz="1700" dirty="0" smtClean="0">
                <a:solidFill>
                  <a:srgbClr val="00B050"/>
                </a:solidFill>
              </a:rPr>
              <a:t>Subnet calculators</a:t>
            </a:r>
          </a:p>
          <a:p>
            <a:pPr>
              <a:buNone/>
            </a:pPr>
            <a:r>
              <a:rPr lang="en-US" sz="1700" dirty="0" smtClean="0"/>
              <a:t>	Hogg, Scott.  “IPv6 Subnet Calculators”.  </a:t>
            </a:r>
            <a:r>
              <a:rPr lang="en-US" sz="1700" dirty="0" err="1" smtClean="0"/>
              <a:t>NetworkWorld</a:t>
            </a:r>
            <a:r>
              <a:rPr lang="en-US" sz="1700" dirty="0" smtClean="0"/>
              <a:t>.  Nov. 11, 2010.  Web.</a:t>
            </a:r>
          </a:p>
          <a:p>
            <a:pPr>
              <a:buNone/>
            </a:pPr>
            <a:r>
              <a:rPr lang="en-US" sz="1700" dirty="0" smtClean="0"/>
              <a:t>	&lt;</a:t>
            </a:r>
            <a:r>
              <a:rPr lang="en-US" sz="1700" u="sng" dirty="0" smtClean="0">
                <a:hlinkClick r:id="rId4"/>
              </a:rPr>
              <a:t>http://www.networkworld.com/community/node/68781</a:t>
            </a:r>
            <a:r>
              <a:rPr lang="en-US" sz="1700" dirty="0" smtClean="0"/>
              <a:t>&gt;</a:t>
            </a:r>
          </a:p>
          <a:p>
            <a:pPr>
              <a:buNone/>
            </a:pPr>
            <a:endParaRPr lang="en-US" sz="1700" dirty="0" smtClean="0"/>
          </a:p>
          <a:p>
            <a:pPr>
              <a:buNone/>
            </a:pPr>
            <a:r>
              <a:rPr lang="en-US" sz="1700" dirty="0" smtClean="0"/>
              <a:t>	</a:t>
            </a:r>
            <a:r>
              <a:rPr lang="en-US" sz="1700" dirty="0" smtClean="0">
                <a:solidFill>
                  <a:srgbClr val="00B050"/>
                </a:solidFill>
              </a:rPr>
              <a:t>Deployment</a:t>
            </a:r>
          </a:p>
          <a:p>
            <a:pPr>
              <a:buNone/>
            </a:pPr>
            <a:r>
              <a:rPr lang="en-US" sz="1700" dirty="0" smtClean="0"/>
              <a:t>	Hurricane Electric. Global IPv6 Deployment Progress Report.  Updated every day. Web.</a:t>
            </a:r>
          </a:p>
          <a:p>
            <a:pPr>
              <a:buNone/>
            </a:pPr>
            <a:r>
              <a:rPr lang="en-US" sz="1700" dirty="0" smtClean="0"/>
              <a:t>	&lt;</a:t>
            </a:r>
            <a:r>
              <a:rPr lang="en-US" sz="1700" u="sng" dirty="0" smtClean="0">
                <a:hlinkClick r:id="rId5"/>
              </a:rPr>
              <a:t>http://bgp.he.net/ipv6-progress-report.cgi</a:t>
            </a:r>
            <a:r>
              <a:rPr lang="en-US" sz="1700" u="sng" dirty="0" smtClean="0"/>
              <a:t>&gt;</a:t>
            </a:r>
          </a:p>
          <a:p>
            <a:pPr>
              <a:buNone/>
            </a:pPr>
            <a:endParaRPr lang="en-US" sz="1700" dirty="0" smtClean="0"/>
          </a:p>
          <a:p>
            <a:pPr>
              <a:buNone/>
            </a:pPr>
            <a:r>
              <a:rPr lang="en-US" sz="1700" dirty="0" smtClean="0"/>
              <a:t>	</a:t>
            </a:r>
            <a:r>
              <a:rPr lang="en-US" sz="1700" dirty="0" smtClean="0">
                <a:solidFill>
                  <a:srgbClr val="00B050"/>
                </a:solidFill>
              </a:rPr>
              <a:t>Hurricane Electric</a:t>
            </a:r>
          </a:p>
          <a:p>
            <a:pPr>
              <a:buNone/>
            </a:pPr>
            <a:r>
              <a:rPr lang="en-US" sz="1700" dirty="0" smtClean="0"/>
              <a:t>	Hurricane Electric.  Hurricane Electric IPv6.  Web.</a:t>
            </a:r>
          </a:p>
          <a:p>
            <a:pPr>
              <a:buNone/>
            </a:pPr>
            <a:r>
              <a:rPr lang="en-US" sz="1700" dirty="0" smtClean="0"/>
              <a:t>	&lt;</a:t>
            </a:r>
            <a:r>
              <a:rPr lang="en-US" sz="1700" u="sng" dirty="0" smtClean="0">
                <a:hlinkClick r:id="rId6"/>
              </a:rPr>
              <a:t>http://ipv6.he.net/</a:t>
            </a:r>
            <a:r>
              <a:rPr lang="en-US" sz="1700" dirty="0" smtClean="0"/>
              <a:t>&gt;</a:t>
            </a:r>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REFERENCES</a:t>
            </a:r>
            <a:endParaRPr lang="en-US" sz="2800" dirty="0"/>
          </a:p>
        </p:txBody>
      </p:sp>
      <p:sp>
        <p:nvSpPr>
          <p:cNvPr id="3" name="Content Placeholder 2"/>
          <p:cNvSpPr>
            <a:spLocks noGrp="1"/>
          </p:cNvSpPr>
          <p:nvPr>
            <p:ph idx="1"/>
          </p:nvPr>
        </p:nvSpPr>
        <p:spPr/>
        <p:txBody>
          <a:bodyPr>
            <a:normAutofit/>
          </a:bodyPr>
          <a:lstStyle/>
          <a:p>
            <a:pPr>
              <a:buNone/>
            </a:pPr>
            <a:r>
              <a:rPr lang="en-US" sz="1600" dirty="0" smtClean="0"/>
              <a:t>	</a:t>
            </a:r>
            <a:r>
              <a:rPr lang="en-US" sz="1400" dirty="0" smtClean="0">
                <a:solidFill>
                  <a:srgbClr val="00B050"/>
                </a:solidFill>
              </a:rPr>
              <a:t>AS/400</a:t>
            </a:r>
          </a:p>
          <a:p>
            <a:pPr>
              <a:buNone/>
            </a:pPr>
            <a:r>
              <a:rPr lang="en-US" sz="1400" dirty="0" smtClean="0"/>
              <a:t>	</a:t>
            </a:r>
            <a:r>
              <a:rPr lang="en-US" sz="1400" dirty="0" err="1" smtClean="0"/>
              <a:t>Ibm</a:t>
            </a:r>
            <a:r>
              <a:rPr lang="en-US" sz="1400" dirty="0" smtClean="0"/>
              <a:t>.  IBM i6.1 Information Center.  </a:t>
            </a:r>
            <a:r>
              <a:rPr lang="en-US" sz="1400" dirty="0" err="1" smtClean="0"/>
              <a:t>Ibm</a:t>
            </a:r>
            <a:r>
              <a:rPr lang="en-US" sz="1400" dirty="0" smtClean="0"/>
              <a:t>.  Web.</a:t>
            </a:r>
          </a:p>
          <a:p>
            <a:pPr>
              <a:buNone/>
            </a:pPr>
            <a:r>
              <a:rPr lang="en-US" sz="1400" dirty="0" smtClean="0"/>
              <a:t>	&lt;</a:t>
            </a:r>
            <a:r>
              <a:rPr lang="en-US" sz="1400" u="sng" dirty="0" smtClean="0">
                <a:hlinkClick r:id="rId2"/>
              </a:rPr>
              <a:t>http://publib.boulder.ibm.com/infocenter/iseries/v6r1m0/index.jsp?topic=/clfinder/finder30.htm</a:t>
            </a:r>
            <a:r>
              <a:rPr lang="en-US" sz="1400" u="sng" dirty="0" smtClean="0"/>
              <a:t>&gt;</a:t>
            </a:r>
            <a:endParaRPr lang="en-US" sz="1400" dirty="0" smtClean="0"/>
          </a:p>
          <a:p>
            <a:pPr>
              <a:buNone/>
            </a:pPr>
            <a:endParaRPr lang="en-US" sz="1600" dirty="0" smtClean="0"/>
          </a:p>
          <a:p>
            <a:pPr>
              <a:buNone/>
            </a:pPr>
            <a:r>
              <a:rPr lang="en-US" sz="1600" dirty="0" smtClean="0"/>
              <a:t>	</a:t>
            </a:r>
            <a:r>
              <a:rPr lang="en-US" sz="1600" dirty="0" smtClean="0">
                <a:solidFill>
                  <a:srgbClr val="00B050"/>
                </a:solidFill>
              </a:rPr>
              <a:t>Hardware</a:t>
            </a:r>
          </a:p>
          <a:p>
            <a:pPr>
              <a:buNone/>
            </a:pPr>
            <a:r>
              <a:rPr lang="en-US" sz="1600" dirty="0" smtClean="0"/>
              <a:t>	Impress Media. “Billion gives IPv6 to X-Series customers in New Year”.    Nov. 26, 2010. Web.</a:t>
            </a:r>
          </a:p>
          <a:p>
            <a:pPr>
              <a:buNone/>
            </a:pPr>
            <a:r>
              <a:rPr lang="en-US" sz="1600" dirty="0" smtClean="0"/>
              <a:t>	&lt;</a:t>
            </a:r>
            <a:r>
              <a:rPr lang="en-US" sz="1600" u="sng" dirty="0" smtClean="0">
                <a:hlinkClick r:id="rId3"/>
              </a:rPr>
              <a:t>http://www.impress.com.au/press-releases-mainmenu-1/billion-mainmenu-67/1094-billion-gives-ipv6-to-x-series-customers-in-new-year.html</a:t>
            </a:r>
            <a:r>
              <a:rPr lang="en-US" sz="1600" u="sng" dirty="0" smtClean="0"/>
              <a:t>&gt;</a:t>
            </a:r>
          </a:p>
          <a:p>
            <a:pPr>
              <a:buNone/>
            </a:pPr>
            <a:endParaRPr lang="en-US" sz="1600" dirty="0" smtClean="0"/>
          </a:p>
          <a:p>
            <a:pPr>
              <a:buNone/>
            </a:pPr>
            <a:r>
              <a:rPr lang="en-US" sz="1600" dirty="0" smtClean="0"/>
              <a:t>	</a:t>
            </a:r>
            <a:r>
              <a:rPr lang="en-US" sz="1600" dirty="0" smtClean="0">
                <a:solidFill>
                  <a:srgbClr val="00B050"/>
                </a:solidFill>
              </a:rPr>
              <a:t>IPv6 – General</a:t>
            </a:r>
          </a:p>
          <a:p>
            <a:pPr>
              <a:buNone/>
            </a:pPr>
            <a:r>
              <a:rPr lang="en-US" sz="1600" dirty="0" smtClean="0"/>
              <a:t>	IPv6.com.  Web.</a:t>
            </a:r>
          </a:p>
          <a:p>
            <a:pPr>
              <a:buNone/>
            </a:pPr>
            <a:r>
              <a:rPr lang="en-US" sz="1600" dirty="0" smtClean="0"/>
              <a:t>	&lt;</a:t>
            </a:r>
            <a:r>
              <a:rPr lang="en-US" sz="1600" u="sng" dirty="0" smtClean="0">
                <a:hlinkClick r:id="rId4"/>
              </a:rPr>
              <a:t>http://ipv6.com/</a:t>
            </a:r>
            <a:r>
              <a:rPr lang="en-US" sz="1600" u="sng" dirty="0" smtClean="0"/>
              <a:t>&gt;</a:t>
            </a:r>
            <a:endParaRPr lang="en-US" sz="1600" dirty="0" smtClean="0"/>
          </a:p>
          <a:p>
            <a:pPr>
              <a:buNone/>
            </a:pPr>
            <a:endParaRPr lang="en-US" sz="1600" dirty="0" smtClean="0"/>
          </a:p>
          <a:p>
            <a:pPr>
              <a:buNone/>
            </a:pPr>
            <a:r>
              <a:rPr lang="en-US" sz="1600" dirty="0" smtClean="0"/>
              <a:t>	</a:t>
            </a:r>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REFERENCES</a:t>
            </a:r>
            <a:endParaRPr lang="en-US" sz="2800" dirty="0"/>
          </a:p>
        </p:txBody>
      </p:sp>
      <p:sp>
        <p:nvSpPr>
          <p:cNvPr id="3" name="Content Placeholder 2"/>
          <p:cNvSpPr>
            <a:spLocks noGrp="1"/>
          </p:cNvSpPr>
          <p:nvPr>
            <p:ph idx="1"/>
          </p:nvPr>
        </p:nvSpPr>
        <p:spPr/>
        <p:txBody>
          <a:bodyPr>
            <a:normAutofit/>
          </a:bodyPr>
          <a:lstStyle/>
          <a:p>
            <a:pPr>
              <a:buNone/>
            </a:pPr>
            <a:r>
              <a:rPr lang="en-US" sz="1600" dirty="0" smtClean="0"/>
              <a:t>	</a:t>
            </a:r>
            <a:r>
              <a:rPr lang="en-US" sz="1600" dirty="0" smtClean="0">
                <a:solidFill>
                  <a:srgbClr val="00B050"/>
                </a:solidFill>
              </a:rPr>
              <a:t>Apple MAC OS</a:t>
            </a:r>
          </a:p>
          <a:p>
            <a:pPr>
              <a:buNone/>
            </a:pPr>
            <a:r>
              <a:rPr lang="en-US" sz="1600" dirty="0" smtClean="0"/>
              <a:t>	Ipv6int.net.  “Apple Mac OS X IPv6”.  Ipv6int.net.  Web.</a:t>
            </a:r>
          </a:p>
          <a:p>
            <a:pPr>
              <a:buNone/>
            </a:pPr>
            <a:r>
              <a:rPr lang="en-US" sz="1600" dirty="0" smtClean="0"/>
              <a:t>	&lt;</a:t>
            </a:r>
            <a:r>
              <a:rPr lang="en-US" sz="1600" u="sng" dirty="0" smtClean="0">
                <a:hlinkClick r:id="rId2"/>
              </a:rPr>
              <a:t>http://ipv6int.net/systems/mac_os_x-ipv6.html</a:t>
            </a:r>
            <a:r>
              <a:rPr lang="en-US" sz="1600" dirty="0" smtClean="0"/>
              <a:t>&gt;</a:t>
            </a:r>
          </a:p>
          <a:p>
            <a:pPr>
              <a:buNone/>
            </a:pPr>
            <a:endParaRPr lang="en-US" sz="1600" dirty="0" smtClean="0"/>
          </a:p>
          <a:p>
            <a:pPr>
              <a:buNone/>
            </a:pPr>
            <a:r>
              <a:rPr lang="en-US" sz="1600" dirty="0" smtClean="0"/>
              <a:t>	</a:t>
            </a:r>
            <a:r>
              <a:rPr lang="en-US" sz="1600" dirty="0" smtClean="0">
                <a:solidFill>
                  <a:srgbClr val="00B050"/>
                </a:solidFill>
              </a:rPr>
              <a:t>Sun Solaris</a:t>
            </a:r>
          </a:p>
          <a:p>
            <a:pPr>
              <a:buNone/>
            </a:pPr>
            <a:r>
              <a:rPr lang="en-US" sz="1600" dirty="0" smtClean="0"/>
              <a:t>	Ipv6int.net.  “Solaris IPv6”.  Ipv6int.net.  Web.</a:t>
            </a:r>
          </a:p>
          <a:p>
            <a:pPr>
              <a:buNone/>
            </a:pPr>
            <a:r>
              <a:rPr lang="en-US" sz="1600" dirty="0" smtClean="0"/>
              <a:t>	&lt;</a:t>
            </a:r>
            <a:r>
              <a:rPr lang="en-US" sz="1600" u="sng" dirty="0" smtClean="0">
                <a:hlinkClick r:id="rId3"/>
              </a:rPr>
              <a:t>http://ipv6int.net/systems/solaris-ipv6.html</a:t>
            </a:r>
            <a:r>
              <a:rPr lang="en-US" sz="1600" u="sng" dirty="0" smtClean="0"/>
              <a:t>&gt;</a:t>
            </a:r>
            <a:endParaRPr lang="en-US" sz="1600" dirty="0" smtClean="0"/>
          </a:p>
          <a:p>
            <a:pPr>
              <a:buNone/>
            </a:pPr>
            <a:endParaRPr lang="en-US" sz="1600" dirty="0" smtClean="0"/>
          </a:p>
          <a:p>
            <a:pPr>
              <a:buNone/>
            </a:pPr>
            <a:r>
              <a:rPr lang="en-US" sz="1600" dirty="0" smtClean="0"/>
              <a:t>	</a:t>
            </a:r>
            <a:r>
              <a:rPr lang="en-US" sz="1600" dirty="0" smtClean="0">
                <a:solidFill>
                  <a:srgbClr val="00B050"/>
                </a:solidFill>
              </a:rPr>
              <a:t>Vendor Application Database</a:t>
            </a:r>
          </a:p>
          <a:p>
            <a:pPr>
              <a:buNone/>
            </a:pPr>
            <a:r>
              <a:rPr lang="en-US" sz="1600" dirty="0" smtClean="0"/>
              <a:t>	Ipv6-to-standard.org.  “IPv6 to standard”.  Ipv6-to-standard.org.  Web.</a:t>
            </a:r>
          </a:p>
          <a:p>
            <a:pPr>
              <a:buNone/>
            </a:pPr>
            <a:r>
              <a:rPr lang="en-US" sz="1600" dirty="0" smtClean="0"/>
              <a:t>	&lt;</a:t>
            </a:r>
            <a:r>
              <a:rPr lang="en-US" sz="1600" u="sng" dirty="0" smtClean="0">
                <a:hlinkClick r:id="rId4"/>
              </a:rPr>
              <a:t>http://www.ipv6-to-standard.org/</a:t>
            </a:r>
            <a:r>
              <a:rPr lang="en-US" sz="1600" dirty="0" smtClean="0"/>
              <a:t>&gt;</a:t>
            </a:r>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REFERENCES</a:t>
            </a:r>
            <a:endParaRPr lang="en-US" sz="2800" dirty="0"/>
          </a:p>
        </p:txBody>
      </p:sp>
      <p:sp>
        <p:nvSpPr>
          <p:cNvPr id="3" name="Content Placeholder 2"/>
          <p:cNvSpPr>
            <a:spLocks noGrp="1"/>
          </p:cNvSpPr>
          <p:nvPr>
            <p:ph idx="1"/>
          </p:nvPr>
        </p:nvSpPr>
        <p:spPr/>
        <p:txBody>
          <a:bodyPr>
            <a:normAutofit fontScale="55000" lnSpcReduction="20000"/>
          </a:bodyPr>
          <a:lstStyle/>
          <a:p>
            <a:pPr>
              <a:buNone/>
            </a:pPr>
            <a:r>
              <a:rPr lang="en-US" sz="2100" dirty="0" smtClean="0"/>
              <a:t>	</a:t>
            </a:r>
            <a:r>
              <a:rPr lang="en-US" sz="2100" dirty="0" smtClean="0">
                <a:solidFill>
                  <a:srgbClr val="00B050"/>
                </a:solidFill>
              </a:rPr>
              <a:t>IPSec</a:t>
            </a:r>
          </a:p>
          <a:p>
            <a:pPr>
              <a:buNone/>
            </a:pPr>
            <a:r>
              <a:rPr lang="en-US" sz="2100" dirty="0" smtClean="0"/>
              <a:t>	</a:t>
            </a:r>
            <a:r>
              <a:rPr lang="en-US" sz="2100" dirty="0" err="1" smtClean="0"/>
              <a:t>Kaeo</a:t>
            </a:r>
            <a:r>
              <a:rPr lang="en-US" sz="2100" dirty="0" smtClean="0"/>
              <a:t>, </a:t>
            </a:r>
            <a:r>
              <a:rPr lang="en-US" sz="2100" dirty="0" err="1" smtClean="0"/>
              <a:t>Merike</a:t>
            </a:r>
            <a:r>
              <a:rPr lang="en-US" sz="2100" dirty="0" smtClean="0"/>
              <a:t>.  “IPv6 </a:t>
            </a:r>
            <a:r>
              <a:rPr lang="en-US" sz="2100" dirty="0" err="1" smtClean="0"/>
              <a:t>IPsec</a:t>
            </a:r>
            <a:r>
              <a:rPr lang="en-US" sz="2100" dirty="0" smtClean="0"/>
              <a:t> Availability” ARIN.  </a:t>
            </a:r>
            <a:r>
              <a:rPr lang="en-US" sz="2100" dirty="0" err="1" smtClean="0"/>
              <a:t>Pdf</a:t>
            </a:r>
            <a:r>
              <a:rPr lang="en-US" sz="2100" dirty="0" smtClean="0"/>
              <a:t> file.  Web.</a:t>
            </a:r>
          </a:p>
          <a:p>
            <a:pPr>
              <a:buNone/>
            </a:pPr>
            <a:r>
              <a:rPr lang="en-US" sz="2100" dirty="0" smtClean="0"/>
              <a:t>	&lt;</a:t>
            </a:r>
            <a:r>
              <a:rPr lang="en-US" sz="2100" u="sng" dirty="0" smtClean="0">
                <a:hlinkClick r:id="rId2"/>
              </a:rPr>
              <a:t>https://www.arin.net/participate/meetings/reports/ARIN_XXI/PDF/tuesday/ARIN-IPsecv6.pdf</a:t>
            </a:r>
            <a:r>
              <a:rPr lang="en-US" sz="2100" dirty="0" smtClean="0"/>
              <a:t>&gt;</a:t>
            </a:r>
          </a:p>
          <a:p>
            <a:pPr>
              <a:buNone/>
            </a:pPr>
            <a:endParaRPr lang="en-US" sz="2100" dirty="0" smtClean="0"/>
          </a:p>
          <a:p>
            <a:pPr>
              <a:buNone/>
            </a:pPr>
            <a:r>
              <a:rPr lang="en-US" sz="2100" dirty="0" smtClean="0"/>
              <a:t>         </a:t>
            </a:r>
            <a:r>
              <a:rPr lang="en-US" sz="2100" dirty="0" smtClean="0">
                <a:solidFill>
                  <a:srgbClr val="00B050"/>
                </a:solidFill>
              </a:rPr>
              <a:t>Canada</a:t>
            </a:r>
          </a:p>
          <a:p>
            <a:pPr>
              <a:buNone/>
            </a:pPr>
            <a:r>
              <a:rPr lang="en-US" sz="2100" dirty="0" smtClean="0"/>
              <a:t>	Keller, James.  “What happens when the Internet runs out of IPs?  We’re about to find out.  The Canadian Press.  Nov. 24, 2010.  Web.</a:t>
            </a:r>
          </a:p>
          <a:p>
            <a:pPr>
              <a:buNone/>
            </a:pPr>
            <a:r>
              <a:rPr lang="en-US" sz="2100" dirty="0" smtClean="0"/>
              <a:t>	&lt;</a:t>
            </a:r>
            <a:r>
              <a:rPr lang="en-US" sz="2100" u="sng" dirty="0" smtClean="0">
                <a:hlinkClick r:id="rId3"/>
              </a:rPr>
              <a:t>http://www.winnipegfreepress.com/breakingnews/what-happens-when-the-internet-runs-out-of-ips-were-about-to-find-out-110419004.html</a:t>
            </a:r>
            <a:r>
              <a:rPr lang="en-US" sz="2100" u="sng" dirty="0" smtClean="0"/>
              <a:t>&gt;</a:t>
            </a:r>
          </a:p>
          <a:p>
            <a:pPr>
              <a:buNone/>
            </a:pPr>
            <a:r>
              <a:rPr lang="en-US" sz="2100" dirty="0" smtClean="0"/>
              <a:t>	</a:t>
            </a:r>
          </a:p>
          <a:p>
            <a:pPr>
              <a:buNone/>
            </a:pPr>
            <a:r>
              <a:rPr lang="en-US" sz="2100" dirty="0" smtClean="0"/>
              <a:t>	</a:t>
            </a:r>
            <a:r>
              <a:rPr lang="en-US" sz="2100" dirty="0" smtClean="0">
                <a:solidFill>
                  <a:srgbClr val="00B050"/>
                </a:solidFill>
              </a:rPr>
              <a:t>UK</a:t>
            </a:r>
          </a:p>
          <a:p>
            <a:pPr>
              <a:buNone/>
            </a:pPr>
            <a:r>
              <a:rPr lang="en-US" sz="2100" dirty="0" smtClean="0"/>
              <a:t>	Kennedy, Steve.  “The mind-boggling world of IPv6, and why it matters to the future of the Internet”.  The Next Web.  Nov. 20, 2010.  Web.</a:t>
            </a:r>
          </a:p>
          <a:p>
            <a:pPr>
              <a:buNone/>
            </a:pPr>
            <a:r>
              <a:rPr lang="en-US" sz="2100" dirty="0" smtClean="0"/>
              <a:t>	&lt;</a:t>
            </a:r>
            <a:r>
              <a:rPr lang="en-US" sz="2100" u="sng" dirty="0" smtClean="0">
                <a:hlinkClick r:id="rId4"/>
              </a:rPr>
              <a:t>http://thenextweb.com/uk/2010/11/20/the-mind-boggling-world-of-ipv6-and-why-it-matters-to-the-future-of-the-internet/</a:t>
            </a:r>
            <a:r>
              <a:rPr lang="en-US" sz="2100" dirty="0" smtClean="0"/>
              <a:t>&gt;</a:t>
            </a:r>
          </a:p>
          <a:p>
            <a:pPr>
              <a:buNone/>
            </a:pPr>
            <a:endParaRPr lang="en-US" sz="2100" dirty="0" smtClean="0"/>
          </a:p>
          <a:p>
            <a:pPr>
              <a:buNone/>
            </a:pPr>
            <a:r>
              <a:rPr lang="en-US" sz="2100" dirty="0" smtClean="0"/>
              <a:t>	 </a:t>
            </a:r>
            <a:r>
              <a:rPr lang="en-US" sz="2100" dirty="0" err="1" smtClean="0"/>
              <a:t>Lammle</a:t>
            </a:r>
            <a:r>
              <a:rPr lang="en-US" sz="2100" dirty="0" smtClean="0"/>
              <a:t>, Todd.  CCNA Study Guide.  Sixth Edition.  Indianapolis, IN.  Wiley Publishing, Inc. 2007.</a:t>
            </a:r>
          </a:p>
          <a:p>
            <a:pPr>
              <a:buNone/>
            </a:pPr>
            <a:endParaRPr lang="en-US" sz="2100" dirty="0" smtClean="0"/>
          </a:p>
          <a:p>
            <a:pPr>
              <a:buNone/>
            </a:pPr>
            <a:r>
              <a:rPr lang="en-US" sz="2100" dirty="0" smtClean="0"/>
              <a:t>	</a:t>
            </a:r>
          </a:p>
          <a:p>
            <a:pPr>
              <a:buNone/>
            </a:pPr>
            <a:r>
              <a:rPr lang="en-US" sz="2100" dirty="0" smtClean="0"/>
              <a:t>	</a:t>
            </a:r>
            <a:r>
              <a:rPr lang="en-US" sz="2100" dirty="0" err="1" smtClean="0"/>
              <a:t>LaPage</a:t>
            </a:r>
            <a:r>
              <a:rPr lang="en-US" sz="2100" dirty="0" smtClean="0"/>
              <a:t>, Andy.  </a:t>
            </a:r>
            <a:r>
              <a:rPr lang="en-US" sz="2100" u="sng" dirty="0" err="1" smtClean="0"/>
              <a:t>CompTIA</a:t>
            </a:r>
            <a:r>
              <a:rPr lang="en-US" sz="2100" u="sng" dirty="0" smtClean="0"/>
              <a:t> A+ Certification Essentials</a:t>
            </a:r>
            <a:r>
              <a:rPr lang="en-US" sz="2100" dirty="0" smtClean="0"/>
              <a:t>.  </a:t>
            </a:r>
            <a:r>
              <a:rPr lang="en-US" sz="2100" dirty="0" err="1" smtClean="0"/>
              <a:t>Axco</a:t>
            </a:r>
            <a:r>
              <a:rPr lang="en-US" sz="2100" dirty="0" smtClean="0"/>
              <a:t> Press.  2009.</a:t>
            </a:r>
          </a:p>
          <a:p>
            <a:pPr>
              <a:buNone/>
            </a:pPr>
            <a:endParaRPr lang="en-US" sz="2100" dirty="0" smtClean="0"/>
          </a:p>
          <a:p>
            <a:pPr>
              <a:buNone/>
            </a:pPr>
            <a:r>
              <a:rPr lang="en-US" sz="2100" dirty="0" smtClean="0"/>
              <a:t>	</a:t>
            </a:r>
            <a:r>
              <a:rPr lang="en-US" sz="2100" dirty="0" err="1" smtClean="0">
                <a:solidFill>
                  <a:srgbClr val="00B050"/>
                </a:solidFill>
              </a:rPr>
              <a:t>Suse</a:t>
            </a:r>
            <a:r>
              <a:rPr lang="en-US" sz="2100" dirty="0" smtClean="0">
                <a:solidFill>
                  <a:srgbClr val="00B050"/>
                </a:solidFill>
              </a:rPr>
              <a:t> Linux</a:t>
            </a:r>
          </a:p>
          <a:p>
            <a:pPr>
              <a:buNone/>
            </a:pPr>
            <a:r>
              <a:rPr lang="en-US" sz="2100" dirty="0" smtClean="0"/>
              <a:t>	Levy, Roger.  Letter to Richard J. Duncan.  Novell.  </a:t>
            </a:r>
            <a:r>
              <a:rPr lang="en-US" sz="2100" dirty="0" err="1" smtClean="0"/>
              <a:t>Pdf</a:t>
            </a:r>
            <a:r>
              <a:rPr lang="en-US" sz="2100" dirty="0" smtClean="0"/>
              <a:t> file.  Web.</a:t>
            </a:r>
          </a:p>
          <a:p>
            <a:pPr>
              <a:buNone/>
            </a:pPr>
            <a:r>
              <a:rPr lang="en-US" sz="2100" dirty="0" smtClean="0"/>
              <a:t>	&lt;</a:t>
            </a:r>
            <a:r>
              <a:rPr lang="en-US" sz="2100" u="sng" dirty="0" smtClean="0">
                <a:hlinkClick r:id="rId5"/>
              </a:rPr>
              <a:t>http://jitc.fhu.disa.mil/adv_ip/register/certs/novell_suse_10_sp2_loc.pdf</a:t>
            </a:r>
            <a:r>
              <a:rPr lang="en-US" sz="2100" dirty="0" smtClean="0"/>
              <a:t>&gt;</a:t>
            </a:r>
          </a:p>
          <a:p>
            <a:pPr>
              <a:buNone/>
            </a:pPr>
            <a:endParaRPr lang="en-US" sz="1600"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REFERENCES</a:t>
            </a:r>
            <a:endParaRPr lang="en-US" sz="2800" dirty="0"/>
          </a:p>
        </p:txBody>
      </p:sp>
      <p:sp>
        <p:nvSpPr>
          <p:cNvPr id="3" name="Content Placeholder 2"/>
          <p:cNvSpPr>
            <a:spLocks noGrp="1"/>
          </p:cNvSpPr>
          <p:nvPr>
            <p:ph idx="1"/>
          </p:nvPr>
        </p:nvSpPr>
        <p:spPr/>
        <p:txBody>
          <a:bodyPr>
            <a:normAutofit/>
          </a:bodyPr>
          <a:lstStyle/>
          <a:p>
            <a:pPr>
              <a:buNone/>
            </a:pPr>
            <a:r>
              <a:rPr lang="en-US" sz="1600" dirty="0" smtClean="0"/>
              <a:t>	</a:t>
            </a:r>
            <a:r>
              <a:rPr lang="en-US" sz="1600" dirty="0" smtClean="0">
                <a:solidFill>
                  <a:srgbClr val="00B050"/>
                </a:solidFill>
              </a:rPr>
              <a:t>Ireland</a:t>
            </a:r>
          </a:p>
          <a:p>
            <a:pPr>
              <a:buNone/>
            </a:pPr>
            <a:r>
              <a:rPr lang="en-US" sz="1600" dirty="0" smtClean="0"/>
              <a:t>	</a:t>
            </a:r>
            <a:r>
              <a:rPr lang="en-US" sz="1600" dirty="0" err="1" smtClean="0"/>
              <a:t>McCarra</a:t>
            </a:r>
            <a:r>
              <a:rPr lang="en-US" sz="1600" dirty="0" smtClean="0"/>
              <a:t>, Darren.  “IPv6, Ireland, and the future of the internet.  The Sociable.  Nov. 27, 2010.  Web.</a:t>
            </a:r>
          </a:p>
          <a:p>
            <a:pPr>
              <a:buNone/>
            </a:pPr>
            <a:r>
              <a:rPr lang="en-US" sz="1600" dirty="0" smtClean="0"/>
              <a:t>	&lt;</a:t>
            </a:r>
            <a:r>
              <a:rPr lang="en-US" sz="1600" u="sng" dirty="0" smtClean="0">
                <a:hlinkClick r:id="rId2"/>
              </a:rPr>
              <a:t>http://sociable.co/2010/11/26/ipv6-ireland-and-the-future-of-the-internet/</a:t>
            </a:r>
            <a:r>
              <a:rPr lang="en-US" sz="1600" u="sng" dirty="0" smtClean="0"/>
              <a:t>&gt;</a:t>
            </a:r>
            <a:endParaRPr lang="en-US" sz="1600" dirty="0" smtClean="0"/>
          </a:p>
          <a:p>
            <a:pPr>
              <a:buNone/>
            </a:pPr>
            <a:endParaRPr lang="en-US" sz="1600" dirty="0" smtClean="0"/>
          </a:p>
          <a:p>
            <a:pPr>
              <a:buNone/>
            </a:pPr>
            <a:r>
              <a:rPr lang="en-US" sz="1600" dirty="0" smtClean="0"/>
              <a:t>	</a:t>
            </a:r>
            <a:r>
              <a:rPr lang="en-US" sz="1600" dirty="0" smtClean="0">
                <a:solidFill>
                  <a:srgbClr val="00B050"/>
                </a:solidFill>
              </a:rPr>
              <a:t>UK</a:t>
            </a:r>
          </a:p>
          <a:p>
            <a:pPr>
              <a:buNone/>
            </a:pPr>
            <a:r>
              <a:rPr lang="en-US" sz="1600" dirty="0" smtClean="0"/>
              <a:t>	</a:t>
            </a:r>
            <a:r>
              <a:rPr lang="en-US" sz="1600" dirty="0" err="1" smtClean="0"/>
              <a:t>MarkJ</a:t>
            </a:r>
            <a:r>
              <a:rPr lang="en-US" sz="1600" dirty="0" smtClean="0"/>
              <a:t>.  “</a:t>
            </a:r>
            <a:r>
              <a:rPr lang="en-US" sz="1600" dirty="0" err="1" smtClean="0"/>
              <a:t>Entanet</a:t>
            </a:r>
            <a:r>
              <a:rPr lang="en-US" sz="1600" dirty="0" smtClean="0"/>
              <a:t> UK Warns of Turbulent Times for ISPs that fail to Adopt IPv6”.  </a:t>
            </a:r>
            <a:r>
              <a:rPr lang="en-US" sz="1600" dirty="0" err="1" smtClean="0"/>
              <a:t>ISPreview</a:t>
            </a:r>
            <a:r>
              <a:rPr lang="en-US" sz="1600" dirty="0" smtClean="0"/>
              <a:t>.  Nov. 26, 2010.  Web.</a:t>
            </a:r>
          </a:p>
          <a:p>
            <a:pPr>
              <a:buNone/>
            </a:pPr>
            <a:r>
              <a:rPr lang="en-US" sz="1600" dirty="0" smtClean="0"/>
              <a:t>	&lt;</a:t>
            </a:r>
            <a:r>
              <a:rPr lang="en-US" sz="1600" u="sng" dirty="0" smtClean="0">
                <a:hlinkClick r:id="rId3"/>
              </a:rPr>
              <a:t>http://www.ispreview.co.uk/story/2010/11/26/entanet-uk-warns-of-turbulent-times-for-isps-that-fail-to-adopt-ipv6.html</a:t>
            </a:r>
            <a:r>
              <a:rPr lang="en-US" sz="1600" u="sng" dirty="0" smtClean="0"/>
              <a:t>&gt;</a:t>
            </a:r>
          </a:p>
          <a:p>
            <a:pPr>
              <a:buNone/>
            </a:pPr>
            <a:endParaRPr lang="en-US" sz="1600" u="sng" dirty="0" smtClean="0"/>
          </a:p>
          <a:p>
            <a:pPr>
              <a:buNone/>
            </a:pPr>
            <a:r>
              <a:rPr lang="en-US" sz="1100" dirty="0" smtClean="0"/>
              <a:t>	</a:t>
            </a:r>
            <a:endParaRPr lang="en-US" sz="1600"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REFERENCES</a:t>
            </a:r>
            <a:endParaRPr lang="en-US" sz="2800" dirty="0"/>
          </a:p>
        </p:txBody>
      </p:sp>
      <p:sp>
        <p:nvSpPr>
          <p:cNvPr id="3" name="Content Placeholder 2"/>
          <p:cNvSpPr>
            <a:spLocks noGrp="1"/>
          </p:cNvSpPr>
          <p:nvPr>
            <p:ph idx="1"/>
          </p:nvPr>
        </p:nvSpPr>
        <p:spPr/>
        <p:txBody>
          <a:bodyPr>
            <a:normAutofit fontScale="62500" lnSpcReduction="20000"/>
          </a:bodyPr>
          <a:lstStyle/>
          <a:p>
            <a:pPr>
              <a:buNone/>
            </a:pPr>
            <a:r>
              <a:rPr lang="en-US" sz="1100" dirty="0" smtClean="0"/>
              <a:t>	</a:t>
            </a:r>
            <a:r>
              <a:rPr lang="en-US" sz="1900" dirty="0" smtClean="0">
                <a:solidFill>
                  <a:srgbClr val="00B050"/>
                </a:solidFill>
              </a:rPr>
              <a:t>AT&amp;T</a:t>
            </a:r>
          </a:p>
          <a:p>
            <a:pPr>
              <a:buNone/>
            </a:pPr>
            <a:r>
              <a:rPr lang="en-US" sz="1900" dirty="0" smtClean="0"/>
              <a:t>	</a:t>
            </a:r>
            <a:r>
              <a:rPr lang="en-US" sz="1900" dirty="0" err="1" smtClean="0"/>
              <a:t>Marsan</a:t>
            </a:r>
            <a:r>
              <a:rPr lang="en-US" sz="1900" dirty="0" smtClean="0"/>
              <a:t>, Carolyn Duffy.  “AT&amp;T Lagging While Others Lead on IPv6”.  </a:t>
            </a:r>
            <a:r>
              <a:rPr lang="en-US" sz="1900" dirty="0" err="1" smtClean="0"/>
              <a:t>PCWorld</a:t>
            </a:r>
            <a:r>
              <a:rPr lang="en-US" sz="1900" dirty="0" smtClean="0"/>
              <a:t>.  Oct. 27, 2010.  Web.</a:t>
            </a:r>
          </a:p>
          <a:p>
            <a:pPr>
              <a:buNone/>
            </a:pPr>
            <a:r>
              <a:rPr lang="en-US" sz="1900" dirty="0" smtClean="0"/>
              <a:t>	&lt;</a:t>
            </a:r>
            <a:r>
              <a:rPr lang="en-US" sz="1900" u="sng" dirty="0" smtClean="0">
                <a:hlinkClick r:id="rId2"/>
              </a:rPr>
              <a:t>http://www.pcworld.com/businesscenter/article/208948/atandt_lagging_while_others_lead_on_ipv6.html</a:t>
            </a:r>
            <a:r>
              <a:rPr lang="en-US" sz="1900" u="sng" dirty="0" smtClean="0"/>
              <a:t>&gt;</a:t>
            </a:r>
            <a:endParaRPr lang="en-US" sz="1900" dirty="0" smtClean="0"/>
          </a:p>
          <a:p>
            <a:pPr>
              <a:buNone/>
            </a:pPr>
            <a:endParaRPr lang="en-US" sz="1900" dirty="0" smtClean="0"/>
          </a:p>
          <a:p>
            <a:pPr>
              <a:buNone/>
            </a:pPr>
            <a:r>
              <a:rPr lang="en-US" sz="1900" dirty="0" smtClean="0"/>
              <a:t>	</a:t>
            </a:r>
            <a:r>
              <a:rPr lang="en-US" sz="1900" dirty="0" smtClean="0">
                <a:solidFill>
                  <a:srgbClr val="00B050"/>
                </a:solidFill>
              </a:rPr>
              <a:t>Cable</a:t>
            </a:r>
          </a:p>
          <a:p>
            <a:pPr>
              <a:buNone/>
            </a:pPr>
            <a:r>
              <a:rPr lang="en-US" sz="1900" dirty="0" smtClean="0"/>
              <a:t>	</a:t>
            </a:r>
            <a:r>
              <a:rPr lang="en-US" sz="1900" dirty="0" err="1" smtClean="0"/>
              <a:t>Marsan</a:t>
            </a:r>
            <a:r>
              <a:rPr lang="en-US" sz="1900" dirty="0" smtClean="0"/>
              <a:t>, Carolyn Duffy.  “U.S. cable companies embrace IPv6”.  Computerworld.  Oct. 28, 2010.  Web.</a:t>
            </a:r>
          </a:p>
          <a:p>
            <a:pPr>
              <a:buNone/>
            </a:pPr>
            <a:r>
              <a:rPr lang="en-US" sz="1900" dirty="0" smtClean="0"/>
              <a:t>	&lt;</a:t>
            </a:r>
            <a:r>
              <a:rPr lang="en-US" sz="1900" u="sng" dirty="0" smtClean="0">
                <a:hlinkClick r:id="rId3"/>
              </a:rPr>
              <a:t>http://www.computerworld.com/s/article/9193939/U.S._cable_companies_embrace_IPv6?taxonomyId=16</a:t>
            </a:r>
            <a:r>
              <a:rPr lang="en-US" sz="1900" u="sng" dirty="0" smtClean="0"/>
              <a:t>&gt;</a:t>
            </a:r>
            <a:endParaRPr lang="en-US" sz="1900" dirty="0" smtClean="0"/>
          </a:p>
          <a:p>
            <a:pPr>
              <a:buNone/>
            </a:pPr>
            <a:r>
              <a:rPr lang="en-US" sz="1900" dirty="0" smtClean="0"/>
              <a:t>	</a:t>
            </a:r>
          </a:p>
          <a:p>
            <a:pPr>
              <a:buNone/>
            </a:pPr>
            <a:r>
              <a:rPr lang="en-US" sz="1900" dirty="0" smtClean="0"/>
              <a:t>	</a:t>
            </a:r>
            <a:r>
              <a:rPr lang="en-US" sz="1900" dirty="0" smtClean="0">
                <a:solidFill>
                  <a:srgbClr val="00B050"/>
                </a:solidFill>
              </a:rPr>
              <a:t>US</a:t>
            </a:r>
          </a:p>
          <a:p>
            <a:pPr>
              <a:buNone/>
            </a:pPr>
            <a:r>
              <a:rPr lang="en-US" sz="1900" dirty="0" smtClean="0"/>
              <a:t>	</a:t>
            </a:r>
            <a:r>
              <a:rPr lang="en-US" sz="1900" dirty="0" err="1" smtClean="0"/>
              <a:t>Marsan</a:t>
            </a:r>
            <a:r>
              <a:rPr lang="en-US" sz="1900" dirty="0" smtClean="0"/>
              <a:t>, Carolyn Duffy.  “White House issues IPv6 directive”.  </a:t>
            </a:r>
            <a:r>
              <a:rPr lang="en-US" sz="1900" dirty="0" err="1" smtClean="0"/>
              <a:t>Networkworld</a:t>
            </a:r>
            <a:r>
              <a:rPr lang="en-US" sz="1900" dirty="0" smtClean="0"/>
              <a:t>.  Sept. 28, 2010.  Web.</a:t>
            </a:r>
          </a:p>
          <a:p>
            <a:pPr>
              <a:buNone/>
            </a:pPr>
            <a:r>
              <a:rPr lang="en-US" sz="1900" dirty="0" smtClean="0"/>
              <a:t>	&lt;</a:t>
            </a:r>
            <a:r>
              <a:rPr lang="en-US" sz="1900" u="sng" dirty="0" smtClean="0">
                <a:hlinkClick r:id="rId4"/>
              </a:rPr>
              <a:t>http://www.networkworld.com/news/2010/092810-white-house-ipv6-directive.html</a:t>
            </a:r>
            <a:r>
              <a:rPr lang="en-US" sz="1900" u="sng" dirty="0" smtClean="0"/>
              <a:t>&gt;</a:t>
            </a:r>
            <a:endParaRPr lang="en-US" sz="1900" dirty="0" smtClean="0"/>
          </a:p>
          <a:p>
            <a:pPr>
              <a:buNone/>
            </a:pPr>
            <a:r>
              <a:rPr lang="en-US" sz="1900" dirty="0" smtClean="0"/>
              <a:t>	</a:t>
            </a:r>
          </a:p>
          <a:p>
            <a:pPr>
              <a:buNone/>
            </a:pPr>
            <a:r>
              <a:rPr lang="en-US" sz="1900" dirty="0" smtClean="0"/>
              <a:t>	</a:t>
            </a:r>
            <a:r>
              <a:rPr lang="en-US" sz="1900" dirty="0" err="1" smtClean="0">
                <a:solidFill>
                  <a:srgbClr val="00B050"/>
                </a:solidFill>
              </a:rPr>
              <a:t>Ubuntu</a:t>
            </a:r>
            <a:endParaRPr lang="en-US" sz="1900" dirty="0" smtClean="0">
              <a:solidFill>
                <a:srgbClr val="00B050"/>
              </a:solidFill>
            </a:endParaRPr>
          </a:p>
          <a:p>
            <a:pPr>
              <a:buNone/>
            </a:pPr>
            <a:r>
              <a:rPr lang="en-US" sz="1900" dirty="0" smtClean="0"/>
              <a:t>	META/LPAR.  “IPv6 with Bonjour/</a:t>
            </a:r>
            <a:r>
              <a:rPr lang="en-US" sz="1900" dirty="0" err="1" smtClean="0"/>
              <a:t>Zeroconf</a:t>
            </a:r>
            <a:r>
              <a:rPr lang="en-US" sz="1900" dirty="0" smtClean="0"/>
              <a:t> in </a:t>
            </a:r>
            <a:r>
              <a:rPr lang="en-US" sz="1900" dirty="0" err="1" smtClean="0"/>
              <a:t>Ubuntu</a:t>
            </a:r>
            <a:r>
              <a:rPr lang="en-US" sz="1900" dirty="0" smtClean="0"/>
              <a:t>”.  Lpar.auth.com.  Jan. 6, 2009.  Web.</a:t>
            </a:r>
          </a:p>
          <a:p>
            <a:pPr>
              <a:buNone/>
            </a:pPr>
            <a:r>
              <a:rPr lang="en-US" sz="1900" dirty="0" smtClean="0"/>
              <a:t>	&lt;</a:t>
            </a:r>
            <a:r>
              <a:rPr lang="en-US" sz="1900" u="sng" dirty="0" smtClean="0">
                <a:hlinkClick r:id="rId5"/>
              </a:rPr>
              <a:t>http://lpar.ath0.com/2009/01/06/ipv6-with-bonjourzeroconf-in-ubuntu/</a:t>
            </a:r>
            <a:r>
              <a:rPr lang="en-US" sz="1900" dirty="0" smtClean="0"/>
              <a:t>&gt;</a:t>
            </a:r>
          </a:p>
          <a:p>
            <a:pPr>
              <a:buNone/>
            </a:pPr>
            <a:endParaRPr lang="en-US" sz="1900" dirty="0" smtClean="0"/>
          </a:p>
          <a:p>
            <a:pPr>
              <a:buNone/>
            </a:pPr>
            <a:r>
              <a:rPr lang="en-US" sz="1900" dirty="0" smtClean="0"/>
              <a:t>	</a:t>
            </a:r>
            <a:r>
              <a:rPr lang="en-US" sz="1900" dirty="0" smtClean="0">
                <a:solidFill>
                  <a:srgbClr val="00B050"/>
                </a:solidFill>
              </a:rPr>
              <a:t>Windows</a:t>
            </a:r>
          </a:p>
          <a:p>
            <a:pPr>
              <a:buNone/>
            </a:pPr>
            <a:r>
              <a:rPr lang="en-US" sz="1900" dirty="0" smtClean="0"/>
              <a:t>	Microsoft.  “IPv6”.  Microsoft.  </a:t>
            </a:r>
            <a:r>
              <a:rPr lang="en-US" sz="1900" dirty="0" err="1" smtClean="0"/>
              <a:t>Technet</a:t>
            </a:r>
            <a:r>
              <a:rPr lang="en-US" sz="1900" dirty="0" smtClean="0"/>
              <a:t>.  Web.</a:t>
            </a:r>
          </a:p>
          <a:p>
            <a:pPr>
              <a:buNone/>
            </a:pPr>
            <a:r>
              <a:rPr lang="en-US" sz="1900" dirty="0" smtClean="0"/>
              <a:t>	&lt;</a:t>
            </a:r>
            <a:r>
              <a:rPr lang="en-US" sz="1900" u="sng" dirty="0" smtClean="0">
                <a:hlinkClick r:id="rId6"/>
              </a:rPr>
              <a:t>http://technet.microsoft.com/en-us/network/bb530961.aspx</a:t>
            </a:r>
            <a:r>
              <a:rPr lang="en-US" sz="1900" u="sng" dirty="0" smtClean="0"/>
              <a:t>&gt;</a:t>
            </a:r>
            <a:endParaRPr lang="en-US" sz="1900" dirty="0" smtClean="0"/>
          </a:p>
          <a:p>
            <a:pPr>
              <a:buNone/>
            </a:pPr>
            <a:endParaRPr lang="en-US" sz="1900" dirty="0" smtClean="0"/>
          </a:p>
          <a:p>
            <a:pPr>
              <a:buNone/>
            </a:pPr>
            <a:r>
              <a:rPr lang="en-US" sz="1900" dirty="0" smtClean="0"/>
              <a:t>	</a:t>
            </a:r>
            <a:r>
              <a:rPr lang="en-US" sz="1900" dirty="0" smtClean="0">
                <a:solidFill>
                  <a:srgbClr val="00B050"/>
                </a:solidFill>
              </a:rPr>
              <a:t>Interface ID</a:t>
            </a:r>
          </a:p>
          <a:p>
            <a:pPr>
              <a:buNone/>
            </a:pPr>
            <a:r>
              <a:rPr lang="en-US" sz="1900" dirty="0" smtClean="0"/>
              <a:t>	Microsoft.  “IPv6 interface identifiers.”  Microsoft.  </a:t>
            </a:r>
            <a:r>
              <a:rPr lang="en-US" sz="1900" dirty="0" err="1" smtClean="0"/>
              <a:t>Technet</a:t>
            </a:r>
            <a:r>
              <a:rPr lang="en-US" sz="1900" dirty="0" smtClean="0"/>
              <a:t>.  Jan. 21, 2005.  Web.</a:t>
            </a:r>
          </a:p>
          <a:p>
            <a:pPr>
              <a:buNone/>
            </a:pPr>
            <a:r>
              <a:rPr lang="en-US" sz="1900" dirty="0" smtClean="0"/>
              <a:t>	&lt;</a:t>
            </a:r>
            <a:r>
              <a:rPr lang="en-US" sz="1900" u="sng" dirty="0" smtClean="0">
                <a:hlinkClick r:id="rId7"/>
              </a:rPr>
              <a:t>http://technet.microsoft.com/en-us/library/cc736439(WS.10).aspx</a:t>
            </a:r>
            <a:r>
              <a:rPr lang="en-US" sz="1900" dirty="0" smtClean="0"/>
              <a:t>&gt;</a:t>
            </a:r>
            <a:endParaRPr lang="en-US" sz="1900"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REFERENCES</a:t>
            </a:r>
            <a:endParaRPr lang="en-US" sz="2800" dirty="0"/>
          </a:p>
        </p:txBody>
      </p:sp>
      <p:sp>
        <p:nvSpPr>
          <p:cNvPr id="3" name="Content Placeholder 2"/>
          <p:cNvSpPr>
            <a:spLocks noGrp="1"/>
          </p:cNvSpPr>
          <p:nvPr>
            <p:ph idx="1"/>
          </p:nvPr>
        </p:nvSpPr>
        <p:spPr/>
        <p:txBody>
          <a:bodyPr>
            <a:normAutofit/>
          </a:bodyPr>
          <a:lstStyle/>
          <a:p>
            <a:pPr>
              <a:buNone/>
            </a:pPr>
            <a:r>
              <a:rPr lang="en-US" sz="1100" dirty="0" smtClean="0"/>
              <a:t>	</a:t>
            </a:r>
            <a:r>
              <a:rPr lang="en-US" sz="1600" dirty="0" smtClean="0">
                <a:solidFill>
                  <a:srgbClr val="00B050"/>
                </a:solidFill>
              </a:rPr>
              <a:t>Various OS</a:t>
            </a:r>
          </a:p>
          <a:p>
            <a:pPr>
              <a:buNone/>
            </a:pPr>
            <a:r>
              <a:rPr lang="en-US" sz="1600" dirty="0" smtClean="0"/>
              <a:t>	</a:t>
            </a:r>
            <a:r>
              <a:rPr lang="en-US" sz="1600" dirty="0" err="1" smtClean="0"/>
              <a:t>Mohacsi</a:t>
            </a:r>
            <a:r>
              <a:rPr lang="en-US" sz="1600" dirty="0" smtClean="0"/>
              <a:t>, Janos.   “IPv6 host configuration”.  6diss.org.  2005.  </a:t>
            </a:r>
            <a:r>
              <a:rPr lang="en-US" sz="1600" dirty="0" err="1" smtClean="0"/>
              <a:t>Pdf</a:t>
            </a:r>
            <a:r>
              <a:rPr lang="en-US" sz="1600" dirty="0" smtClean="0"/>
              <a:t> file.  Web.</a:t>
            </a:r>
          </a:p>
          <a:p>
            <a:pPr>
              <a:buNone/>
            </a:pPr>
            <a:r>
              <a:rPr lang="en-US" sz="1600" dirty="0" smtClean="0"/>
              <a:t>	&lt;</a:t>
            </a:r>
            <a:r>
              <a:rPr lang="en-US" sz="1600" u="sng" dirty="0" smtClean="0">
                <a:hlinkClick r:id="rId2"/>
              </a:rPr>
              <a:t>http://www.6diss.org/workshops/saf/host-configuration.pdf</a:t>
            </a:r>
            <a:r>
              <a:rPr lang="en-US" sz="1600" dirty="0" smtClean="0"/>
              <a:t>&gt;</a:t>
            </a:r>
          </a:p>
          <a:p>
            <a:pPr>
              <a:buNone/>
            </a:pPr>
            <a:endParaRPr lang="en-US" sz="1600" dirty="0" smtClean="0"/>
          </a:p>
          <a:p>
            <a:pPr>
              <a:buNone/>
            </a:pPr>
            <a:r>
              <a:rPr lang="en-US" sz="1600" dirty="0" smtClean="0"/>
              <a:t>	</a:t>
            </a:r>
            <a:r>
              <a:rPr lang="en-US" sz="1600" dirty="0" err="1" smtClean="0">
                <a:solidFill>
                  <a:srgbClr val="00B050"/>
                </a:solidFill>
              </a:rPr>
              <a:t>iPhone</a:t>
            </a:r>
            <a:endParaRPr lang="en-US" sz="1600" dirty="0" smtClean="0">
              <a:solidFill>
                <a:srgbClr val="00B050"/>
              </a:solidFill>
            </a:endParaRPr>
          </a:p>
          <a:p>
            <a:pPr>
              <a:buNone/>
            </a:pPr>
            <a:r>
              <a:rPr lang="en-US" sz="1600" dirty="0" smtClean="0"/>
              <a:t>	</a:t>
            </a:r>
            <a:r>
              <a:rPr lang="en-US" sz="1600" dirty="0" err="1" smtClean="0"/>
              <a:t>Morr</a:t>
            </a:r>
            <a:r>
              <a:rPr lang="en-US" sz="1600" dirty="0" smtClean="0"/>
              <a:t>, Derek.  “IPv6 on </a:t>
            </a:r>
            <a:r>
              <a:rPr lang="en-US" sz="1600" dirty="0" err="1" smtClean="0"/>
              <a:t>iPhone</a:t>
            </a:r>
            <a:r>
              <a:rPr lang="en-US" sz="1600" dirty="0" smtClean="0"/>
              <a:t>”.  Personal.psu.edu.  </a:t>
            </a:r>
            <a:r>
              <a:rPr lang="en-US" sz="1600" dirty="0" err="1" smtClean="0"/>
              <a:t>Jone</a:t>
            </a:r>
            <a:r>
              <a:rPr lang="en-US" sz="1600" dirty="0" smtClean="0"/>
              <a:t> 21, 2010.  Web.</a:t>
            </a:r>
          </a:p>
          <a:p>
            <a:pPr>
              <a:buNone/>
            </a:pPr>
            <a:r>
              <a:rPr lang="en-US" sz="1600" dirty="0" smtClean="0"/>
              <a:t>	&lt;</a:t>
            </a:r>
            <a:r>
              <a:rPr lang="en-US" sz="1600" u="sng" dirty="0" smtClean="0">
                <a:hlinkClick r:id="rId3"/>
              </a:rPr>
              <a:t>http://www.personal.psu.edu/dvm105/blogs/ipv6/2010/06/ipv6-on-iphone.html</a:t>
            </a:r>
            <a:r>
              <a:rPr lang="en-US" sz="1600" u="sng" dirty="0" smtClean="0"/>
              <a:t>&gt;</a:t>
            </a:r>
            <a:endParaRPr lang="en-US" sz="1600" dirty="0" smtClean="0"/>
          </a:p>
          <a:p>
            <a:pPr>
              <a:buNone/>
            </a:pPr>
            <a:endParaRPr lang="en-US" sz="1600" dirty="0" smtClean="0"/>
          </a:p>
          <a:p>
            <a:pPr>
              <a:buNone/>
            </a:pPr>
            <a:r>
              <a:rPr lang="en-US" sz="1600" dirty="0" smtClean="0"/>
              <a:t>	</a:t>
            </a:r>
            <a:r>
              <a:rPr lang="en-US" sz="1600" dirty="0" smtClean="0">
                <a:solidFill>
                  <a:srgbClr val="00B050"/>
                </a:solidFill>
              </a:rPr>
              <a:t>T-Mobile</a:t>
            </a:r>
          </a:p>
          <a:p>
            <a:pPr>
              <a:buNone/>
            </a:pPr>
            <a:r>
              <a:rPr lang="en-US" sz="1600" dirty="0" smtClean="0"/>
              <a:t>	</a:t>
            </a:r>
            <a:r>
              <a:rPr lang="en-US" sz="1600" dirty="0" err="1" smtClean="0"/>
              <a:t>Morr</a:t>
            </a:r>
            <a:r>
              <a:rPr lang="en-US" sz="1600" dirty="0" smtClean="0"/>
              <a:t>, Derek.  “T-Mobile is pushing IPv6. Hard.”  Personal.psu.edu.  June 29, 2010.  Web.</a:t>
            </a:r>
          </a:p>
          <a:p>
            <a:pPr>
              <a:buNone/>
            </a:pPr>
            <a:r>
              <a:rPr lang="en-US" sz="1600" dirty="0" smtClean="0"/>
              <a:t>	&lt;</a:t>
            </a:r>
            <a:r>
              <a:rPr lang="en-US" sz="1600" u="sng" dirty="0" smtClean="0">
                <a:hlinkClick r:id="rId4"/>
              </a:rPr>
              <a:t>http://www.personal.psu.edu/dvm105/blogs/ipv6/2010/06/t-mobile-is-pushing-ipv6-hard.html</a:t>
            </a:r>
            <a:r>
              <a:rPr lang="en-US" sz="1600" dirty="0" smtClean="0"/>
              <a:t>&gt;</a:t>
            </a:r>
          </a:p>
          <a:p>
            <a:pPr>
              <a:buNone/>
            </a:pPr>
            <a:endParaRPr lang="en-US" sz="1600" dirty="0" smtClean="0"/>
          </a:p>
          <a:p>
            <a:pPr>
              <a:buNone/>
            </a:pPr>
            <a:endParaRPr lang="en-US" sz="1600"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REFERENCES</a:t>
            </a:r>
            <a:endParaRPr lang="en-US" sz="2800" dirty="0"/>
          </a:p>
        </p:txBody>
      </p:sp>
      <p:sp>
        <p:nvSpPr>
          <p:cNvPr id="3" name="Content Placeholder 2"/>
          <p:cNvSpPr>
            <a:spLocks noGrp="1"/>
          </p:cNvSpPr>
          <p:nvPr>
            <p:ph idx="1"/>
          </p:nvPr>
        </p:nvSpPr>
        <p:spPr/>
        <p:txBody>
          <a:bodyPr>
            <a:normAutofit fontScale="55000" lnSpcReduction="20000"/>
          </a:bodyPr>
          <a:lstStyle/>
          <a:p>
            <a:pPr>
              <a:buNone/>
            </a:pPr>
            <a:r>
              <a:rPr lang="en-US" sz="1400" dirty="0" smtClean="0"/>
              <a:t>	</a:t>
            </a:r>
            <a:r>
              <a:rPr lang="en-US" sz="2100" dirty="0" smtClean="0">
                <a:solidFill>
                  <a:srgbClr val="00B050"/>
                </a:solidFill>
              </a:rPr>
              <a:t>Sun Solaris</a:t>
            </a:r>
          </a:p>
          <a:p>
            <a:pPr>
              <a:buNone/>
            </a:pPr>
            <a:r>
              <a:rPr lang="en-US" sz="2100" dirty="0" smtClean="0"/>
              <a:t>	</a:t>
            </a:r>
            <a:r>
              <a:rPr lang="en-US" sz="2100" dirty="0" err="1" smtClean="0"/>
              <a:t>Nagarajayya</a:t>
            </a:r>
            <a:r>
              <a:rPr lang="en-US" sz="2100" dirty="0" smtClean="0"/>
              <a:t>, </a:t>
            </a:r>
            <a:r>
              <a:rPr lang="en-US" sz="2100" dirty="0" err="1" smtClean="0"/>
              <a:t>Nagendra</a:t>
            </a:r>
            <a:r>
              <a:rPr lang="en-US" sz="2100" dirty="0" smtClean="0"/>
              <a:t>.  “Migrating to IPv6 on the Solaris OS”.  Oracle.  March 2008.  Web.</a:t>
            </a:r>
          </a:p>
          <a:p>
            <a:pPr>
              <a:buNone/>
            </a:pPr>
            <a:r>
              <a:rPr lang="en-US" sz="2100" dirty="0" smtClean="0"/>
              <a:t>	&lt;</a:t>
            </a:r>
            <a:r>
              <a:rPr lang="en-US" sz="2100" u="sng" dirty="0" smtClean="0">
                <a:hlinkClick r:id="rId2"/>
              </a:rPr>
              <a:t>http://developers.sun.com/solaris/articles/migratetoipv6/</a:t>
            </a:r>
            <a:r>
              <a:rPr lang="en-US" sz="2100" u="sng" dirty="0" smtClean="0"/>
              <a:t>&gt;</a:t>
            </a:r>
            <a:endParaRPr lang="en-US" sz="2100" dirty="0" smtClean="0"/>
          </a:p>
          <a:p>
            <a:pPr>
              <a:buNone/>
            </a:pPr>
            <a:endParaRPr lang="en-US" sz="2100" dirty="0" smtClean="0"/>
          </a:p>
          <a:p>
            <a:pPr>
              <a:buNone/>
            </a:pPr>
            <a:r>
              <a:rPr lang="en-US" sz="2100" dirty="0" smtClean="0"/>
              <a:t>	</a:t>
            </a:r>
            <a:r>
              <a:rPr lang="en-US" sz="2100" dirty="0" smtClean="0">
                <a:solidFill>
                  <a:srgbClr val="00B050"/>
                </a:solidFill>
              </a:rPr>
              <a:t>Transition</a:t>
            </a:r>
          </a:p>
          <a:p>
            <a:pPr>
              <a:buNone/>
            </a:pPr>
            <a:r>
              <a:rPr lang="en-US" sz="2100" dirty="0" smtClean="0"/>
              <a:t>	Network Working Group.  “Basic Transition Mechanisms for IPv6 Hosts and Routers”.  IETF.  RFC 4213.  Oct. 2005.  Web.</a:t>
            </a:r>
          </a:p>
          <a:p>
            <a:pPr>
              <a:buNone/>
            </a:pPr>
            <a:r>
              <a:rPr lang="en-US" sz="2100" dirty="0" smtClean="0"/>
              <a:t>	&lt;</a:t>
            </a:r>
            <a:r>
              <a:rPr lang="en-US" sz="2100" u="sng" dirty="0" smtClean="0">
                <a:hlinkClick r:id="rId3"/>
              </a:rPr>
              <a:t>http://tools.ietf.org/html/rfc4213</a:t>
            </a:r>
            <a:r>
              <a:rPr lang="en-US" sz="2100" dirty="0" smtClean="0"/>
              <a:t>&gt;</a:t>
            </a:r>
          </a:p>
          <a:p>
            <a:pPr>
              <a:buNone/>
            </a:pPr>
            <a:endParaRPr lang="en-US" sz="2100" dirty="0" smtClean="0"/>
          </a:p>
          <a:p>
            <a:pPr>
              <a:buNone/>
            </a:pPr>
            <a:r>
              <a:rPr lang="en-US" sz="2100" dirty="0" smtClean="0"/>
              <a:t>	</a:t>
            </a:r>
            <a:r>
              <a:rPr lang="en-US" sz="2100" dirty="0" smtClean="0">
                <a:solidFill>
                  <a:srgbClr val="00B050"/>
                </a:solidFill>
              </a:rPr>
              <a:t> URL</a:t>
            </a:r>
          </a:p>
          <a:p>
            <a:pPr>
              <a:buNone/>
            </a:pPr>
            <a:r>
              <a:rPr lang="en-US" sz="2100" dirty="0" smtClean="0"/>
              <a:t>	Network Working Group.  “Format for Literal IPv6 Addresses in URL’s”.  IETF.  RFC 2732.  Dec. 1999.  Web.</a:t>
            </a:r>
          </a:p>
          <a:p>
            <a:pPr>
              <a:buNone/>
            </a:pPr>
            <a:r>
              <a:rPr lang="en-US" sz="2100" dirty="0" smtClean="0"/>
              <a:t>	&lt;</a:t>
            </a:r>
            <a:r>
              <a:rPr lang="en-US" sz="2100" u="sng" dirty="0" smtClean="0">
                <a:hlinkClick r:id="rId4"/>
              </a:rPr>
              <a:t>http://www.ietf.org/rfc/rfc2732.txt</a:t>
            </a:r>
            <a:r>
              <a:rPr lang="en-US" sz="2100" u="sng" dirty="0" smtClean="0"/>
              <a:t>&gt;</a:t>
            </a:r>
            <a:endParaRPr lang="en-US" sz="2100" dirty="0" smtClean="0"/>
          </a:p>
          <a:p>
            <a:pPr>
              <a:buNone/>
            </a:pPr>
            <a:endParaRPr lang="en-US" sz="2100" dirty="0" smtClean="0"/>
          </a:p>
          <a:p>
            <a:pPr>
              <a:buNone/>
            </a:pPr>
            <a:r>
              <a:rPr lang="en-US" sz="2100" dirty="0" smtClean="0"/>
              <a:t>	</a:t>
            </a:r>
            <a:r>
              <a:rPr lang="en-US" sz="2100" dirty="0" smtClean="0">
                <a:solidFill>
                  <a:srgbClr val="00B050"/>
                </a:solidFill>
              </a:rPr>
              <a:t>IPv6</a:t>
            </a:r>
          </a:p>
          <a:p>
            <a:pPr>
              <a:buNone/>
            </a:pPr>
            <a:r>
              <a:rPr lang="en-US" sz="2100" dirty="0" smtClean="0"/>
              <a:t>	Network Working Group.  “Internet Protocol, Version 6 (IPv6) Specification”.  IETF.  RFC 2460.  Dec. 1998.  Web.</a:t>
            </a:r>
          </a:p>
          <a:p>
            <a:pPr>
              <a:buNone/>
            </a:pPr>
            <a:r>
              <a:rPr lang="en-US" sz="2100" dirty="0" smtClean="0"/>
              <a:t>	&lt;</a:t>
            </a:r>
            <a:r>
              <a:rPr lang="en-US" sz="2100" u="sng" dirty="0" smtClean="0">
                <a:hlinkClick r:id="rId5"/>
              </a:rPr>
              <a:t>http://tools.ietf.org/html/rfc2460</a:t>
            </a:r>
            <a:r>
              <a:rPr lang="en-US" sz="2100" u="sng" dirty="0" smtClean="0"/>
              <a:t>&gt;</a:t>
            </a:r>
            <a:endParaRPr lang="en-US" sz="2100" dirty="0" smtClean="0"/>
          </a:p>
          <a:p>
            <a:pPr>
              <a:buNone/>
            </a:pPr>
            <a:endParaRPr lang="en-US" sz="2100" dirty="0" smtClean="0"/>
          </a:p>
          <a:p>
            <a:pPr>
              <a:buNone/>
            </a:pPr>
            <a:r>
              <a:rPr lang="en-US" sz="2100" dirty="0" smtClean="0"/>
              <a:t>	</a:t>
            </a:r>
            <a:r>
              <a:rPr lang="en-US" sz="2100" dirty="0" smtClean="0">
                <a:solidFill>
                  <a:srgbClr val="00B050"/>
                </a:solidFill>
              </a:rPr>
              <a:t>Mobile IPv6</a:t>
            </a:r>
          </a:p>
          <a:p>
            <a:pPr>
              <a:buNone/>
            </a:pPr>
            <a:r>
              <a:rPr lang="en-US" sz="2100" dirty="0" smtClean="0"/>
              <a:t>	Network Working Group.  “Mobility Support in IPv6”.  IETF.  RFC 3775.  June, 2004.  Web.</a:t>
            </a:r>
          </a:p>
          <a:p>
            <a:pPr>
              <a:buNone/>
            </a:pPr>
            <a:r>
              <a:rPr lang="en-US" sz="2100" dirty="0" smtClean="0"/>
              <a:t>	&lt;</a:t>
            </a:r>
            <a:r>
              <a:rPr lang="en-US" sz="2100" u="sng" dirty="0" smtClean="0">
                <a:hlinkClick r:id="rId6"/>
              </a:rPr>
              <a:t>http://www.ietf.org/rfc/rfc3775.txt</a:t>
            </a:r>
            <a:r>
              <a:rPr lang="en-US" sz="2100" u="sng" dirty="0" smtClean="0"/>
              <a:t>&gt;</a:t>
            </a:r>
          </a:p>
          <a:p>
            <a:pPr>
              <a:buNone/>
            </a:pPr>
            <a:endParaRPr lang="en-US" sz="2100" u="sng" dirty="0" smtClean="0"/>
          </a:p>
          <a:p>
            <a:pPr>
              <a:buNone/>
            </a:pPr>
            <a:endParaRPr lang="en-US" sz="2100" u="sng" dirty="0" smtClean="0"/>
          </a:p>
          <a:p>
            <a:pPr>
              <a:buNone/>
            </a:pPr>
            <a:r>
              <a:rPr lang="en-US" sz="2100" dirty="0" smtClean="0"/>
              <a:t>	</a:t>
            </a:r>
          </a:p>
          <a:p>
            <a:pPr>
              <a:buNone/>
            </a:pP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Types of IPv6 addresses</a:t>
            </a:r>
            <a:endParaRPr lang="en-US" sz="2800" dirty="0"/>
          </a:p>
        </p:txBody>
      </p:sp>
      <p:sp>
        <p:nvSpPr>
          <p:cNvPr id="3" name="Content Placeholder 2"/>
          <p:cNvSpPr>
            <a:spLocks noGrp="1"/>
          </p:cNvSpPr>
          <p:nvPr>
            <p:ph idx="1"/>
          </p:nvPr>
        </p:nvSpPr>
        <p:spPr>
          <a:xfrm>
            <a:off x="457200" y="1371600"/>
            <a:ext cx="8229600" cy="5105400"/>
          </a:xfrm>
        </p:spPr>
        <p:txBody>
          <a:bodyPr>
            <a:normAutofit fontScale="92500" lnSpcReduction="10000"/>
          </a:bodyPr>
          <a:lstStyle/>
          <a:p>
            <a:pPr marL="0">
              <a:spcBef>
                <a:spcPts val="0"/>
              </a:spcBef>
              <a:buNone/>
            </a:pPr>
            <a:r>
              <a:rPr lang="en-US" sz="2400" dirty="0" smtClean="0"/>
              <a:t>I.	</a:t>
            </a:r>
            <a:r>
              <a:rPr lang="en-US" sz="2400" dirty="0" err="1" smtClean="0"/>
              <a:t>Unicast</a:t>
            </a:r>
            <a:endParaRPr lang="en-US" sz="2400" dirty="0" smtClean="0"/>
          </a:p>
          <a:p>
            <a:pPr marL="0">
              <a:spcBef>
                <a:spcPts val="0"/>
              </a:spcBef>
              <a:buNone/>
            </a:pPr>
            <a:r>
              <a:rPr lang="en-US" sz="2400" dirty="0" smtClean="0"/>
              <a:t>              B.     </a:t>
            </a:r>
            <a:r>
              <a:rPr lang="en-US" sz="2400" dirty="0" smtClean="0">
                <a:solidFill>
                  <a:srgbClr val="C00000"/>
                </a:solidFill>
              </a:rPr>
              <a:t>Unique-local</a:t>
            </a:r>
            <a:r>
              <a:rPr lang="en-US" sz="2400" dirty="0" smtClean="0"/>
              <a:t> (Private address in IPv4) </a:t>
            </a:r>
          </a:p>
          <a:p>
            <a:pPr marL="0">
              <a:spcBef>
                <a:spcPts val="0"/>
              </a:spcBef>
              <a:buNone/>
            </a:pPr>
            <a:r>
              <a:rPr lang="en-US" sz="2400" dirty="0" smtClean="0"/>
              <a:t>                         1.     Used to be called Site-local addresses</a:t>
            </a:r>
          </a:p>
          <a:p>
            <a:pPr marL="0">
              <a:spcBef>
                <a:spcPts val="0"/>
              </a:spcBef>
              <a:buNone/>
            </a:pPr>
            <a:r>
              <a:rPr lang="en-US" sz="2400" dirty="0" smtClean="0"/>
              <a:t>                         2.     RFC 4193</a:t>
            </a:r>
          </a:p>
          <a:p>
            <a:pPr marL="0">
              <a:spcBef>
                <a:spcPts val="0"/>
              </a:spcBef>
              <a:buNone/>
            </a:pPr>
            <a:r>
              <a:rPr lang="en-US" sz="2400" dirty="0" smtClean="0"/>
              <a:t>                         3.     Also called unique local </a:t>
            </a:r>
            <a:r>
              <a:rPr lang="en-US" sz="2400" dirty="0" err="1" smtClean="0"/>
              <a:t>unicast</a:t>
            </a:r>
            <a:r>
              <a:rPr lang="en-US" sz="2400" dirty="0" smtClean="0"/>
              <a:t> address or local IPv6 			address.</a:t>
            </a:r>
          </a:p>
          <a:p>
            <a:pPr marL="0">
              <a:spcBef>
                <a:spcPts val="0"/>
              </a:spcBef>
              <a:buNone/>
            </a:pPr>
            <a:r>
              <a:rPr lang="en-US" sz="2400" dirty="0" smtClean="0"/>
              <a:t>                         4.     </a:t>
            </a:r>
            <a:r>
              <a:rPr lang="en-US" sz="2400" dirty="0" smtClean="0">
                <a:solidFill>
                  <a:srgbClr val="C00000"/>
                </a:solidFill>
              </a:rPr>
              <a:t>Not routed</a:t>
            </a:r>
          </a:p>
          <a:p>
            <a:pPr marL="0">
              <a:spcBef>
                <a:spcPts val="0"/>
              </a:spcBef>
              <a:buNone/>
            </a:pPr>
            <a:r>
              <a:rPr lang="en-US" sz="2400" dirty="0" smtClean="0"/>
              <a:t>                         5.     </a:t>
            </a:r>
            <a:r>
              <a:rPr lang="en-US" sz="2400" dirty="0" smtClean="0">
                <a:solidFill>
                  <a:srgbClr val="C00000"/>
                </a:solidFill>
              </a:rPr>
              <a:t>Used within a site</a:t>
            </a:r>
          </a:p>
          <a:p>
            <a:pPr marL="0">
              <a:spcBef>
                <a:spcPts val="0"/>
              </a:spcBef>
              <a:buNone/>
            </a:pPr>
            <a:r>
              <a:rPr lang="en-US" sz="2400" dirty="0" smtClean="0"/>
              <a:t>                         6.     Begins with FE and has C to F for third hex</a:t>
            </a:r>
          </a:p>
          <a:p>
            <a:pPr marL="0">
              <a:spcBef>
                <a:spcPts val="0"/>
              </a:spcBef>
              <a:buNone/>
            </a:pPr>
            <a:r>
              <a:rPr lang="en-US" sz="2400" dirty="0" smtClean="0"/>
              <a:t>                         7.     Contains</a:t>
            </a:r>
          </a:p>
          <a:p>
            <a:pPr marL="0">
              <a:spcBef>
                <a:spcPts val="0"/>
              </a:spcBef>
              <a:buNone/>
            </a:pPr>
            <a:r>
              <a:rPr lang="en-US" sz="2400" dirty="0" smtClean="0"/>
              <a:t>                                 a.     7 bits: 1111111 (Prefix)</a:t>
            </a:r>
          </a:p>
          <a:p>
            <a:pPr marL="0">
              <a:spcBef>
                <a:spcPts val="0"/>
              </a:spcBef>
              <a:buNone/>
            </a:pPr>
            <a:r>
              <a:rPr lang="en-US" sz="2400" dirty="0" smtClean="0"/>
              <a:t>                                 b.     1 bit: Set to 1 if assigned locally. If 0, may be 				defined in future</a:t>
            </a:r>
          </a:p>
          <a:p>
            <a:pPr marL="0">
              <a:spcBef>
                <a:spcPts val="0"/>
              </a:spcBef>
              <a:buNone/>
            </a:pPr>
            <a:r>
              <a:rPr lang="en-US" sz="2400" dirty="0" smtClean="0"/>
              <a:t>                                 c.     40 bits: Global ID</a:t>
            </a:r>
          </a:p>
          <a:p>
            <a:pPr marL="0">
              <a:spcBef>
                <a:spcPts val="0"/>
              </a:spcBef>
              <a:buNone/>
            </a:pPr>
            <a:r>
              <a:rPr lang="en-US" sz="2400" dirty="0" smtClean="0"/>
              <a:t>                                 d.     16 bits: Subnet ID</a:t>
            </a:r>
          </a:p>
          <a:p>
            <a:pPr marL="0">
              <a:spcBef>
                <a:spcPts val="0"/>
              </a:spcBef>
              <a:buNone/>
            </a:pPr>
            <a:r>
              <a:rPr lang="en-US" sz="2400" dirty="0" smtClean="0"/>
              <a:t>                                 e.     64 bits: Interface ID</a:t>
            </a:r>
            <a:endParaRPr lang="en-US" sz="2400"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REFERENCES</a:t>
            </a:r>
            <a:endParaRPr lang="en-US" sz="2800" dirty="0"/>
          </a:p>
        </p:txBody>
      </p:sp>
      <p:sp>
        <p:nvSpPr>
          <p:cNvPr id="3" name="Content Placeholder 2"/>
          <p:cNvSpPr>
            <a:spLocks noGrp="1"/>
          </p:cNvSpPr>
          <p:nvPr>
            <p:ph idx="1"/>
          </p:nvPr>
        </p:nvSpPr>
        <p:spPr/>
        <p:txBody>
          <a:bodyPr>
            <a:normAutofit lnSpcReduction="10000"/>
          </a:bodyPr>
          <a:lstStyle/>
          <a:p>
            <a:pPr>
              <a:buNone/>
            </a:pPr>
            <a:r>
              <a:rPr lang="en-US" sz="1600" dirty="0" smtClean="0"/>
              <a:t>	</a:t>
            </a:r>
            <a:r>
              <a:rPr lang="en-US" sz="1600" dirty="0" smtClean="0">
                <a:solidFill>
                  <a:srgbClr val="00B050"/>
                </a:solidFill>
              </a:rPr>
              <a:t>Neighbor Discovery</a:t>
            </a:r>
          </a:p>
          <a:p>
            <a:pPr>
              <a:buNone/>
            </a:pPr>
            <a:r>
              <a:rPr lang="en-US" sz="1600" dirty="0" smtClean="0"/>
              <a:t>	Network Working Group.  “Neighbor Discovery for IP Version 6 (IPv6)”.  IETF.  RFC 2461.  Web.</a:t>
            </a:r>
          </a:p>
          <a:p>
            <a:pPr>
              <a:buNone/>
            </a:pPr>
            <a:r>
              <a:rPr lang="en-US" sz="1600" dirty="0" smtClean="0"/>
              <a:t>	&lt;</a:t>
            </a:r>
            <a:r>
              <a:rPr lang="en-US" sz="1600" u="sng" dirty="0" smtClean="0">
                <a:hlinkClick r:id="rId2"/>
              </a:rPr>
              <a:t>http://www.ietf.org/rfc/rfc2461.txt</a:t>
            </a:r>
            <a:r>
              <a:rPr lang="en-US" sz="1600" u="sng" dirty="0" smtClean="0"/>
              <a:t>&gt;</a:t>
            </a:r>
            <a:endParaRPr lang="en-US" sz="1600" dirty="0" smtClean="0"/>
          </a:p>
          <a:p>
            <a:pPr>
              <a:buNone/>
            </a:pPr>
            <a:endParaRPr lang="en-US" sz="1600" dirty="0" smtClean="0"/>
          </a:p>
          <a:p>
            <a:pPr>
              <a:buNone/>
            </a:pPr>
            <a:r>
              <a:rPr lang="en-US" sz="1600" dirty="0" smtClean="0"/>
              <a:t>	</a:t>
            </a:r>
            <a:r>
              <a:rPr lang="en-US" sz="1600" dirty="0" smtClean="0">
                <a:solidFill>
                  <a:srgbClr val="00B050"/>
                </a:solidFill>
              </a:rPr>
              <a:t>NAT-PT</a:t>
            </a:r>
          </a:p>
          <a:p>
            <a:pPr>
              <a:buNone/>
            </a:pPr>
            <a:r>
              <a:rPr lang="en-US" sz="1600" dirty="0" smtClean="0"/>
              <a:t>	Network Working Group.  “Network Address Translation – Protocol  Translation”.  IETF.  RFC 2766.  Feb.  2000.  Web.</a:t>
            </a:r>
          </a:p>
          <a:p>
            <a:pPr>
              <a:buNone/>
            </a:pPr>
            <a:r>
              <a:rPr lang="en-US" sz="1600" dirty="0" smtClean="0"/>
              <a:t>	&lt;</a:t>
            </a:r>
            <a:r>
              <a:rPr lang="en-US" sz="1600" u="sng" dirty="0" smtClean="0">
                <a:hlinkClick r:id="rId3"/>
              </a:rPr>
              <a:t>http://www.faqs.org/rfcs/rfc2766.html</a:t>
            </a:r>
            <a:r>
              <a:rPr lang="en-US" sz="1600" dirty="0" smtClean="0"/>
              <a:t>&gt;</a:t>
            </a:r>
          </a:p>
          <a:p>
            <a:pPr>
              <a:buNone/>
            </a:pPr>
            <a:endParaRPr lang="en-US" sz="1600" dirty="0" smtClean="0"/>
          </a:p>
          <a:p>
            <a:pPr>
              <a:buNone/>
            </a:pPr>
            <a:r>
              <a:rPr lang="en-US" sz="1600" dirty="0" smtClean="0"/>
              <a:t>	</a:t>
            </a:r>
            <a:r>
              <a:rPr lang="en-US" sz="1600" dirty="0" smtClean="0">
                <a:solidFill>
                  <a:srgbClr val="00B050"/>
                </a:solidFill>
              </a:rPr>
              <a:t>IPv6 in Ethernet</a:t>
            </a:r>
          </a:p>
          <a:p>
            <a:pPr>
              <a:buNone/>
            </a:pPr>
            <a:r>
              <a:rPr lang="en-US" sz="1600" dirty="0" smtClean="0"/>
              <a:t>	Network Working Group.  “Transmission of IPv6 Packets over Ethernet Networks”.  IETF.  RFC 2464.  Dec. 1998.  Web.</a:t>
            </a:r>
          </a:p>
          <a:p>
            <a:pPr>
              <a:buNone/>
            </a:pPr>
            <a:r>
              <a:rPr lang="en-US" sz="1600" dirty="0" smtClean="0"/>
              <a:t>	&lt;</a:t>
            </a:r>
            <a:r>
              <a:rPr lang="en-US" sz="1600" u="sng" dirty="0" smtClean="0">
                <a:hlinkClick r:id="rId4"/>
              </a:rPr>
              <a:t>http://www.ietf.org/rfc/rfc2464.txt</a:t>
            </a:r>
            <a:r>
              <a:rPr lang="en-US" sz="1600" u="sng" dirty="0" smtClean="0"/>
              <a:t>&gt;</a:t>
            </a:r>
            <a:endParaRPr lang="en-US" sz="1600" dirty="0" smtClean="0"/>
          </a:p>
          <a:p>
            <a:pPr>
              <a:buNone/>
            </a:pPr>
            <a:r>
              <a:rPr lang="en-US" sz="1600" dirty="0" smtClean="0"/>
              <a:t>	 </a:t>
            </a:r>
          </a:p>
          <a:p>
            <a:pPr>
              <a:buNone/>
            </a:pPr>
            <a:r>
              <a:rPr lang="en-US" sz="1600" dirty="0" smtClean="0"/>
              <a:t>	</a:t>
            </a:r>
            <a:r>
              <a:rPr lang="en-US" sz="1600" dirty="0" smtClean="0">
                <a:solidFill>
                  <a:srgbClr val="00B050"/>
                </a:solidFill>
              </a:rPr>
              <a:t>Oracle </a:t>
            </a:r>
            <a:r>
              <a:rPr lang="en-US" sz="1600" dirty="0" err="1" smtClean="0">
                <a:solidFill>
                  <a:srgbClr val="00B050"/>
                </a:solidFill>
              </a:rPr>
              <a:t>config</a:t>
            </a:r>
            <a:endParaRPr lang="en-US" sz="1600" dirty="0" smtClean="0">
              <a:solidFill>
                <a:srgbClr val="00B050"/>
              </a:solidFill>
            </a:endParaRPr>
          </a:p>
          <a:p>
            <a:pPr>
              <a:buNone/>
            </a:pPr>
            <a:r>
              <a:rPr lang="en-US" sz="1600" dirty="0" smtClean="0"/>
              <a:t>	Oracle.  IPv6 Administration Guide.  Oracle.  Web.</a:t>
            </a:r>
          </a:p>
          <a:p>
            <a:pPr>
              <a:buNone/>
            </a:pPr>
            <a:r>
              <a:rPr lang="en-US" sz="1600" dirty="0" smtClean="0"/>
              <a:t>	&lt;</a:t>
            </a:r>
            <a:r>
              <a:rPr lang="en-US" sz="1600" u="sng" dirty="0" smtClean="0">
                <a:hlinkClick r:id="rId5"/>
              </a:rPr>
              <a:t>http://docs.sun.com/app/docs/doc/817-0573?l=en</a:t>
            </a:r>
            <a:r>
              <a:rPr lang="en-US" sz="1600" dirty="0" smtClean="0"/>
              <a:t>&gt;</a:t>
            </a:r>
          </a:p>
          <a:p>
            <a:pPr>
              <a:buNone/>
            </a:pPr>
            <a:endParaRPr lang="en-US" sz="1600"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REFERENCES</a:t>
            </a:r>
            <a:endParaRPr lang="en-US" sz="2800" dirty="0"/>
          </a:p>
        </p:txBody>
      </p:sp>
      <p:sp>
        <p:nvSpPr>
          <p:cNvPr id="3" name="Content Placeholder 2"/>
          <p:cNvSpPr>
            <a:spLocks noGrp="1"/>
          </p:cNvSpPr>
          <p:nvPr>
            <p:ph idx="1"/>
          </p:nvPr>
        </p:nvSpPr>
        <p:spPr/>
        <p:txBody>
          <a:bodyPr>
            <a:normAutofit fontScale="85000" lnSpcReduction="10000"/>
          </a:bodyPr>
          <a:lstStyle/>
          <a:p>
            <a:pPr>
              <a:buNone/>
            </a:pPr>
            <a:r>
              <a:rPr lang="en-US" sz="1600" dirty="0" smtClean="0"/>
              <a:t>	</a:t>
            </a:r>
            <a:r>
              <a:rPr lang="en-US" sz="1600" dirty="0" err="1" smtClean="0">
                <a:solidFill>
                  <a:srgbClr val="00B050"/>
                </a:solidFill>
              </a:rPr>
              <a:t>Ubuntu</a:t>
            </a:r>
            <a:endParaRPr lang="en-US" sz="1600" dirty="0" smtClean="0">
              <a:solidFill>
                <a:srgbClr val="00B050"/>
              </a:solidFill>
            </a:endParaRPr>
          </a:p>
          <a:p>
            <a:pPr>
              <a:buNone/>
            </a:pPr>
            <a:r>
              <a:rPr lang="en-US" sz="1600" dirty="0" smtClean="0"/>
              <a:t>	</a:t>
            </a:r>
            <a:r>
              <a:rPr lang="en-US" sz="1600" dirty="0" err="1" smtClean="0"/>
              <a:t>Paulos</a:t>
            </a:r>
            <a:r>
              <a:rPr lang="en-US" sz="1600" dirty="0" smtClean="0"/>
              <a:t>.  </a:t>
            </a:r>
            <a:r>
              <a:rPr lang="en-US" sz="1600" dirty="0" err="1" smtClean="0"/>
              <a:t>Ubuntu</a:t>
            </a:r>
            <a:r>
              <a:rPr lang="en-US" sz="1600" dirty="0" smtClean="0"/>
              <a:t> Documentation.  Help.ubuntu.com.  July 15, 2010.  Web.</a:t>
            </a:r>
          </a:p>
          <a:p>
            <a:pPr>
              <a:buNone/>
            </a:pPr>
            <a:r>
              <a:rPr lang="en-US" sz="1600" dirty="0" smtClean="0"/>
              <a:t>	&lt;</a:t>
            </a:r>
            <a:r>
              <a:rPr lang="en-US" sz="1600" u="sng" dirty="0" smtClean="0">
                <a:hlinkClick r:id="rId2"/>
              </a:rPr>
              <a:t>https://help.ubuntu.com/community/WebBrowsingSlowIPv6IPv4?action=show&amp;redirect=DisableIPv6</a:t>
            </a:r>
            <a:r>
              <a:rPr lang="en-US" sz="1600" u="sng" dirty="0" smtClean="0"/>
              <a:t>&gt;</a:t>
            </a:r>
          </a:p>
          <a:p>
            <a:pPr>
              <a:buNone/>
            </a:pPr>
            <a:endParaRPr lang="en-US" sz="1600" dirty="0" smtClean="0"/>
          </a:p>
          <a:p>
            <a:pPr>
              <a:buNone/>
            </a:pPr>
            <a:r>
              <a:rPr lang="en-US" sz="1600" dirty="0" smtClean="0"/>
              <a:t>	</a:t>
            </a:r>
            <a:r>
              <a:rPr lang="en-US" sz="1600" dirty="0" smtClean="0">
                <a:solidFill>
                  <a:srgbClr val="00B050"/>
                </a:solidFill>
              </a:rPr>
              <a:t>IPv4 address exhaustion</a:t>
            </a:r>
          </a:p>
          <a:p>
            <a:pPr>
              <a:buNone/>
            </a:pPr>
            <a:r>
              <a:rPr lang="en-US" sz="1600" dirty="0" smtClean="0"/>
              <a:t>	Potaroo.net.  IP Address Report.  Web.</a:t>
            </a:r>
          </a:p>
          <a:p>
            <a:pPr>
              <a:buNone/>
            </a:pPr>
            <a:r>
              <a:rPr lang="en-US" sz="1600" dirty="0" smtClean="0"/>
              <a:t>	&lt;</a:t>
            </a:r>
            <a:r>
              <a:rPr lang="en-US" sz="1600" u="sng" dirty="0" smtClean="0">
                <a:hlinkClick r:id="rId3"/>
              </a:rPr>
              <a:t>http://www.potaroo.net/tools/ipv4/index.html</a:t>
            </a:r>
            <a:r>
              <a:rPr lang="en-US" sz="1600" dirty="0" smtClean="0"/>
              <a:t>&gt;</a:t>
            </a:r>
          </a:p>
          <a:p>
            <a:pPr>
              <a:buNone/>
            </a:pPr>
            <a:endParaRPr lang="en-US" sz="1600" dirty="0" smtClean="0"/>
          </a:p>
          <a:p>
            <a:pPr>
              <a:buNone/>
            </a:pPr>
            <a:r>
              <a:rPr lang="en-US" sz="1600" dirty="0" smtClean="0"/>
              <a:t>	</a:t>
            </a:r>
            <a:r>
              <a:rPr lang="en-US" sz="1600" dirty="0" smtClean="0">
                <a:solidFill>
                  <a:srgbClr val="00B050"/>
                </a:solidFill>
              </a:rPr>
              <a:t>India</a:t>
            </a:r>
          </a:p>
          <a:p>
            <a:pPr>
              <a:buNone/>
            </a:pPr>
            <a:r>
              <a:rPr lang="en-US" sz="1600" dirty="0" smtClean="0"/>
              <a:t>	</a:t>
            </a:r>
            <a:r>
              <a:rPr lang="en-US" sz="1600" dirty="0" err="1" smtClean="0"/>
              <a:t>Ramachandran</a:t>
            </a:r>
            <a:r>
              <a:rPr lang="en-US" sz="1600" dirty="0" smtClean="0"/>
              <a:t>, T.  “IPv6 task force units will be in place soon.  The Hindu.  Web.</a:t>
            </a:r>
          </a:p>
          <a:p>
            <a:pPr>
              <a:buNone/>
            </a:pPr>
            <a:r>
              <a:rPr lang="en-US" sz="1600" dirty="0" smtClean="0"/>
              <a:t>	&lt;</a:t>
            </a:r>
            <a:r>
              <a:rPr lang="en-US" sz="1600" u="sng" dirty="0" smtClean="0">
                <a:hlinkClick r:id="rId4"/>
              </a:rPr>
              <a:t>http://www.hindu.com/2010/11/14/stories/2010111451570600.htm</a:t>
            </a:r>
            <a:r>
              <a:rPr lang="en-US" sz="1600" dirty="0" smtClean="0"/>
              <a:t>&gt;</a:t>
            </a:r>
          </a:p>
          <a:p>
            <a:pPr>
              <a:buNone/>
            </a:pPr>
            <a:endParaRPr lang="en-US" sz="1600" dirty="0" smtClean="0"/>
          </a:p>
          <a:p>
            <a:pPr>
              <a:buNone/>
            </a:pPr>
            <a:r>
              <a:rPr lang="en-US" sz="1600" dirty="0" smtClean="0"/>
              <a:t>	</a:t>
            </a:r>
            <a:r>
              <a:rPr lang="en-US" sz="1600" dirty="0" smtClean="0">
                <a:solidFill>
                  <a:srgbClr val="00B050"/>
                </a:solidFill>
              </a:rPr>
              <a:t>Red Hat Linux</a:t>
            </a:r>
          </a:p>
          <a:p>
            <a:pPr>
              <a:buNone/>
            </a:pPr>
            <a:r>
              <a:rPr lang="en-US" sz="1600" dirty="0" smtClean="0"/>
              <a:t>	RHEL5 Team.  “Red Hat Enterprise Linux 5.2”.  </a:t>
            </a:r>
            <a:r>
              <a:rPr lang="en-US" sz="1600" dirty="0" err="1" smtClean="0"/>
              <a:t>redhat</a:t>
            </a:r>
            <a:r>
              <a:rPr lang="en-US" sz="1600" dirty="0" smtClean="0"/>
              <a:t>.  May 21, 2008.  Web.</a:t>
            </a:r>
          </a:p>
          <a:p>
            <a:pPr>
              <a:buNone/>
            </a:pPr>
            <a:r>
              <a:rPr lang="en-US" sz="1600" dirty="0" smtClean="0"/>
              <a:t>	&lt;</a:t>
            </a:r>
            <a:r>
              <a:rPr lang="en-US" sz="1600" u="sng" dirty="0" smtClean="0">
                <a:hlinkClick r:id="rId5"/>
              </a:rPr>
              <a:t>http://press.redhat.com/2008/05/21/red-hat-enterprise-linux-52/</a:t>
            </a:r>
            <a:r>
              <a:rPr lang="en-US" sz="1600" u="sng" dirty="0" smtClean="0"/>
              <a:t>&gt;</a:t>
            </a:r>
            <a:endParaRPr lang="en-US" sz="1600" dirty="0" smtClean="0"/>
          </a:p>
          <a:p>
            <a:pPr>
              <a:buNone/>
            </a:pPr>
            <a:endParaRPr lang="en-US" sz="1600" dirty="0" smtClean="0"/>
          </a:p>
          <a:p>
            <a:pPr>
              <a:buNone/>
            </a:pPr>
            <a:r>
              <a:rPr lang="en-US" sz="1600" dirty="0" smtClean="0">
                <a:solidFill>
                  <a:srgbClr val="00B050"/>
                </a:solidFill>
              </a:rPr>
              <a:t>         </a:t>
            </a:r>
            <a:r>
              <a:rPr lang="en-US" sz="1600" dirty="0" err="1" smtClean="0">
                <a:solidFill>
                  <a:srgbClr val="00B050"/>
                </a:solidFill>
              </a:rPr>
              <a:t>IPsec</a:t>
            </a:r>
            <a:endParaRPr lang="en-US" sz="1600" dirty="0" smtClean="0">
              <a:solidFill>
                <a:srgbClr val="00B050"/>
              </a:solidFill>
            </a:endParaRPr>
          </a:p>
          <a:p>
            <a:pPr>
              <a:buNone/>
            </a:pPr>
            <a:r>
              <a:rPr lang="en-US" sz="1600" dirty="0" smtClean="0"/>
              <a:t>         </a:t>
            </a:r>
            <a:r>
              <a:rPr lang="en-US" sz="1600" dirty="0" err="1" smtClean="0"/>
              <a:t>Rivkin</a:t>
            </a:r>
            <a:r>
              <a:rPr lang="en-US" sz="1600" dirty="0" smtClean="0"/>
              <a:t>, Ahmad.  “</a:t>
            </a:r>
            <a:r>
              <a:rPr lang="en-US" sz="1600" dirty="0" err="1" smtClean="0"/>
              <a:t>IPsec</a:t>
            </a:r>
            <a:r>
              <a:rPr lang="en-US" sz="1600" dirty="0" smtClean="0"/>
              <a:t> basics”.  E-articles.info.  Web.</a:t>
            </a:r>
          </a:p>
          <a:p>
            <a:pPr>
              <a:buNone/>
            </a:pPr>
            <a:r>
              <a:rPr lang="en-US" sz="1600" dirty="0" smtClean="0"/>
              <a:t>         &lt;</a:t>
            </a:r>
            <a:r>
              <a:rPr lang="en-US" sz="1600" dirty="0" smtClean="0">
                <a:hlinkClick r:id="rId6"/>
              </a:rPr>
              <a:t>http://e-articles.info/e/a/title/IPsec-Basics/</a:t>
            </a:r>
            <a:r>
              <a:rPr lang="en-US" sz="1600" dirty="0" smtClean="0"/>
              <a:t>&gt;</a:t>
            </a:r>
          </a:p>
          <a:p>
            <a:pPr>
              <a:buNone/>
            </a:pPr>
            <a:endParaRPr lang="en-US" sz="1600"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REFERENCES</a:t>
            </a:r>
            <a:endParaRPr lang="en-US" sz="2800" dirty="0"/>
          </a:p>
        </p:txBody>
      </p:sp>
      <p:sp>
        <p:nvSpPr>
          <p:cNvPr id="3" name="Content Placeholder 2"/>
          <p:cNvSpPr>
            <a:spLocks noGrp="1"/>
          </p:cNvSpPr>
          <p:nvPr>
            <p:ph idx="1"/>
          </p:nvPr>
        </p:nvSpPr>
        <p:spPr/>
        <p:txBody>
          <a:bodyPr>
            <a:normAutofit fontScale="70000" lnSpcReduction="20000"/>
          </a:bodyPr>
          <a:lstStyle/>
          <a:p>
            <a:pPr>
              <a:buNone/>
            </a:pPr>
            <a:endParaRPr lang="en-US" sz="1600" dirty="0" smtClean="0"/>
          </a:p>
          <a:p>
            <a:pPr>
              <a:buNone/>
            </a:pPr>
            <a:r>
              <a:rPr lang="en-US" sz="1400" dirty="0" smtClean="0"/>
              <a:t>	</a:t>
            </a:r>
            <a:r>
              <a:rPr lang="en-US" sz="1900" dirty="0" smtClean="0">
                <a:solidFill>
                  <a:srgbClr val="00B050"/>
                </a:solidFill>
              </a:rPr>
              <a:t>Company to help transition</a:t>
            </a:r>
          </a:p>
          <a:p>
            <a:pPr>
              <a:buNone/>
            </a:pPr>
            <a:r>
              <a:rPr lang="en-US" sz="1900" dirty="0" smtClean="0"/>
              <a:t>	San Francisco Chronicle.  “</a:t>
            </a:r>
            <a:r>
              <a:rPr lang="en-US" sz="1900" dirty="0" err="1" smtClean="0"/>
              <a:t>Colocation</a:t>
            </a:r>
            <a:r>
              <a:rPr lang="en-US" sz="1900" dirty="0" smtClean="0"/>
              <a:t> America Announces their IPv6 Initiative”.  San Francisco Chronicle.  Oct. 26, 2010</a:t>
            </a:r>
          </a:p>
          <a:p>
            <a:pPr>
              <a:buNone/>
            </a:pPr>
            <a:r>
              <a:rPr lang="en-US" sz="1900" dirty="0" smtClean="0"/>
              <a:t>	&lt;</a:t>
            </a:r>
            <a:r>
              <a:rPr lang="en-US" sz="1900" u="sng" dirty="0" smtClean="0">
                <a:hlinkClick r:id="rId2"/>
              </a:rPr>
              <a:t>http://www.sfgate.com/cgi-bin/article.cgi?f=/g/a/2010/10/26/prwebprweb4700654.DTL#loopbegin</a:t>
            </a:r>
            <a:r>
              <a:rPr lang="en-US" sz="1900" dirty="0" smtClean="0"/>
              <a:t>&gt;</a:t>
            </a:r>
          </a:p>
          <a:p>
            <a:pPr>
              <a:buNone/>
            </a:pPr>
            <a:r>
              <a:rPr lang="en-US" sz="1900" dirty="0" smtClean="0"/>
              <a:t>	</a:t>
            </a:r>
          </a:p>
          <a:p>
            <a:pPr>
              <a:buNone/>
            </a:pPr>
            <a:endParaRPr lang="en-US" sz="1900" dirty="0" smtClean="0"/>
          </a:p>
          <a:p>
            <a:pPr>
              <a:buNone/>
            </a:pPr>
            <a:r>
              <a:rPr lang="en-US" sz="1900" dirty="0" smtClean="0"/>
              <a:t>	</a:t>
            </a:r>
            <a:r>
              <a:rPr lang="en-US" sz="1900" dirty="0" smtClean="0">
                <a:solidFill>
                  <a:srgbClr val="00B050"/>
                </a:solidFill>
              </a:rPr>
              <a:t>Moving to IPv6</a:t>
            </a:r>
          </a:p>
          <a:p>
            <a:pPr>
              <a:buNone/>
            </a:pPr>
            <a:r>
              <a:rPr lang="en-US" sz="1900" dirty="0" smtClean="0"/>
              <a:t>	Smith, Chris.  “While U.S. Adoption of IPv6 Increased in 2009, will 2010 See a Sharp Upswing?”.  MC Press online.  Jan. 4, 2010.  Web.</a:t>
            </a:r>
          </a:p>
          <a:p>
            <a:pPr>
              <a:buNone/>
            </a:pPr>
            <a:r>
              <a:rPr lang="en-US" sz="1900" dirty="0" smtClean="0"/>
              <a:t>	&lt;</a:t>
            </a:r>
            <a:r>
              <a:rPr lang="en-US" sz="1900" u="sng" dirty="0" smtClean="0">
                <a:hlinkClick r:id="rId3"/>
              </a:rPr>
              <a:t>http://www.mcpressonline.com/internet/protocols/while-us-adoption-of-ipv6-increased-in-2009-will-2010-see-a-sharp-upswing.html</a:t>
            </a:r>
            <a:r>
              <a:rPr lang="en-US" sz="1900" dirty="0" smtClean="0"/>
              <a:t>&gt;</a:t>
            </a:r>
          </a:p>
          <a:p>
            <a:pPr>
              <a:buNone/>
            </a:pPr>
            <a:endParaRPr lang="en-US" sz="1900" dirty="0" smtClean="0"/>
          </a:p>
          <a:p>
            <a:pPr>
              <a:buNone/>
            </a:pPr>
            <a:endParaRPr lang="en-US" sz="1900" dirty="0" smtClean="0"/>
          </a:p>
          <a:p>
            <a:pPr>
              <a:buNone/>
            </a:pPr>
            <a:r>
              <a:rPr lang="en-US" sz="1900" dirty="0" smtClean="0"/>
              <a:t>	</a:t>
            </a:r>
            <a:r>
              <a:rPr lang="en-US" sz="1900" dirty="0" err="1" smtClean="0">
                <a:solidFill>
                  <a:srgbClr val="00B050"/>
                </a:solidFill>
              </a:rPr>
              <a:t>IPsec</a:t>
            </a:r>
            <a:r>
              <a:rPr lang="en-US" sz="1900" dirty="0" smtClean="0">
                <a:solidFill>
                  <a:srgbClr val="00B050"/>
                </a:solidFill>
              </a:rPr>
              <a:t> </a:t>
            </a:r>
            <a:r>
              <a:rPr lang="en-US" sz="1900" dirty="0" err="1" smtClean="0">
                <a:solidFill>
                  <a:srgbClr val="00B050"/>
                </a:solidFill>
              </a:rPr>
              <a:t>Cheatsheet</a:t>
            </a:r>
            <a:endParaRPr lang="en-US" sz="1900" dirty="0" smtClean="0">
              <a:solidFill>
                <a:srgbClr val="00B050"/>
              </a:solidFill>
            </a:endParaRPr>
          </a:p>
          <a:p>
            <a:pPr>
              <a:buNone/>
            </a:pPr>
            <a:r>
              <a:rPr lang="en-US" sz="1900" dirty="0" smtClean="0"/>
              <a:t>	Stretch, Jeremy.  “</a:t>
            </a:r>
            <a:r>
              <a:rPr lang="en-US" sz="1900" dirty="0" err="1" smtClean="0"/>
              <a:t>IPsec</a:t>
            </a:r>
            <a:r>
              <a:rPr lang="en-US" sz="1900" dirty="0" smtClean="0"/>
              <a:t>”.  Packetlife.net.  Web.  </a:t>
            </a:r>
          </a:p>
          <a:p>
            <a:pPr>
              <a:buNone/>
            </a:pPr>
            <a:r>
              <a:rPr lang="en-US" sz="1900" dirty="0" smtClean="0"/>
              <a:t>	&lt;</a:t>
            </a:r>
            <a:r>
              <a:rPr lang="en-US" sz="1900" u="sng" dirty="0" smtClean="0">
                <a:hlinkClick r:id="rId4"/>
              </a:rPr>
              <a:t>http://packetlife.net/media/library/6/IPsec.pdf</a:t>
            </a:r>
            <a:r>
              <a:rPr lang="en-US" sz="1900" u="sng" dirty="0" smtClean="0"/>
              <a:t>&gt;</a:t>
            </a:r>
          </a:p>
          <a:p>
            <a:pPr>
              <a:buNone/>
            </a:pPr>
            <a:endParaRPr lang="en-US" sz="1900" u="sng" dirty="0" smtClean="0"/>
          </a:p>
          <a:p>
            <a:pPr>
              <a:buNone/>
            </a:pPr>
            <a:r>
              <a:rPr lang="en-US" sz="1900" dirty="0" smtClean="0"/>
              <a:t>	</a:t>
            </a:r>
            <a:r>
              <a:rPr lang="en-US" sz="1900" dirty="0" smtClean="0">
                <a:solidFill>
                  <a:srgbClr val="00B050"/>
                </a:solidFill>
              </a:rPr>
              <a:t>IPv6 </a:t>
            </a:r>
            <a:r>
              <a:rPr lang="en-US" sz="1900" dirty="0" err="1" smtClean="0">
                <a:solidFill>
                  <a:srgbClr val="00B050"/>
                </a:solidFill>
              </a:rPr>
              <a:t>Cheatsheet</a:t>
            </a:r>
            <a:endParaRPr lang="en-US" sz="1900" dirty="0" smtClean="0">
              <a:solidFill>
                <a:srgbClr val="00B050"/>
              </a:solidFill>
            </a:endParaRPr>
          </a:p>
          <a:p>
            <a:pPr>
              <a:buNone/>
            </a:pPr>
            <a:r>
              <a:rPr lang="en-US" sz="1900" dirty="0" smtClean="0"/>
              <a:t>	Stretch, Jeremy.  “IPv6”.  Packetlife.net.  </a:t>
            </a:r>
            <a:r>
              <a:rPr lang="en-US" sz="1900" dirty="0" err="1" smtClean="0"/>
              <a:t>Pdf</a:t>
            </a:r>
            <a:r>
              <a:rPr lang="en-US" sz="1900" dirty="0" smtClean="0"/>
              <a:t> file.  Web.</a:t>
            </a:r>
          </a:p>
          <a:p>
            <a:pPr>
              <a:buNone/>
            </a:pPr>
            <a:r>
              <a:rPr lang="en-US" sz="1900" dirty="0" smtClean="0"/>
              <a:t>	&lt;</a:t>
            </a:r>
            <a:r>
              <a:rPr lang="en-US" sz="1900" u="sng" dirty="0" smtClean="0">
                <a:hlinkClick r:id="rId5"/>
              </a:rPr>
              <a:t>http://packetlife.net/media/library/8/IPv6.pdf</a:t>
            </a:r>
            <a:r>
              <a:rPr lang="en-US" sz="1900" dirty="0" smtClean="0"/>
              <a:t>&gt;</a:t>
            </a:r>
          </a:p>
          <a:p>
            <a:pPr>
              <a:buNone/>
            </a:pPr>
            <a:endParaRPr lang="en-US" sz="1600" dirty="0" smtClean="0"/>
          </a:p>
          <a:p>
            <a:pPr>
              <a:buNone/>
            </a:pPr>
            <a:endParaRPr lang="en-US" sz="1600" dirty="0" smtClean="0"/>
          </a:p>
          <a:p>
            <a:pPr>
              <a:buNone/>
            </a:pPr>
            <a:endParaRPr lang="en-US" sz="1400" dirty="0" smtClean="0"/>
          </a:p>
          <a:p>
            <a:pPr>
              <a:buNone/>
            </a:pPr>
            <a:endParaRPr lang="en-US" sz="1600" dirty="0" smtClean="0"/>
          </a:p>
          <a:p>
            <a:pPr>
              <a:buNone/>
            </a:pPr>
            <a:endParaRPr lang="en-US" sz="1600"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REFERENCES</a:t>
            </a:r>
            <a:endParaRPr lang="en-US" sz="2800" dirty="0"/>
          </a:p>
        </p:txBody>
      </p:sp>
      <p:sp>
        <p:nvSpPr>
          <p:cNvPr id="3" name="Content Placeholder 2"/>
          <p:cNvSpPr>
            <a:spLocks noGrp="1"/>
          </p:cNvSpPr>
          <p:nvPr>
            <p:ph idx="1"/>
          </p:nvPr>
        </p:nvSpPr>
        <p:spPr/>
        <p:txBody>
          <a:bodyPr>
            <a:normAutofit/>
          </a:bodyPr>
          <a:lstStyle/>
          <a:p>
            <a:pPr>
              <a:buNone/>
            </a:pPr>
            <a:r>
              <a:rPr lang="en-US" sz="1100" dirty="0" smtClean="0"/>
              <a:t>	</a:t>
            </a:r>
            <a:r>
              <a:rPr lang="en-US" sz="1600" dirty="0" smtClean="0">
                <a:solidFill>
                  <a:srgbClr val="00B050"/>
                </a:solidFill>
              </a:rPr>
              <a:t>DNS</a:t>
            </a:r>
          </a:p>
          <a:p>
            <a:pPr>
              <a:buNone/>
            </a:pPr>
            <a:r>
              <a:rPr lang="en-US" sz="1600" dirty="0" smtClean="0"/>
              <a:t>	</a:t>
            </a:r>
            <a:r>
              <a:rPr lang="en-US" sz="1600" dirty="0" err="1" smtClean="0"/>
              <a:t>Tcp</a:t>
            </a:r>
            <a:r>
              <a:rPr lang="en-US" sz="1600" dirty="0" smtClean="0"/>
              <a:t>/</a:t>
            </a:r>
            <a:r>
              <a:rPr lang="en-US" sz="1600" dirty="0" err="1" smtClean="0"/>
              <a:t>ip</a:t>
            </a:r>
            <a:r>
              <a:rPr lang="en-US" sz="1600" dirty="0" smtClean="0"/>
              <a:t> Guide.  DNS Changes To Support IP Version 6.  Tcpipguide.com.  Web.</a:t>
            </a:r>
          </a:p>
          <a:p>
            <a:pPr>
              <a:buNone/>
            </a:pPr>
            <a:r>
              <a:rPr lang="en-US" sz="1600" dirty="0" smtClean="0"/>
              <a:t>	&lt;</a:t>
            </a:r>
            <a:r>
              <a:rPr lang="en-US" sz="1600" u="sng" dirty="0" smtClean="0">
                <a:hlinkClick r:id="rId2"/>
              </a:rPr>
              <a:t>http://www.tcpipguide.com/free/t_DNSChangesToSupportIPVersion6.htm</a:t>
            </a:r>
            <a:r>
              <a:rPr lang="en-US" sz="1600" u="sng" dirty="0" smtClean="0"/>
              <a:t>&gt;</a:t>
            </a:r>
          </a:p>
          <a:p>
            <a:pPr>
              <a:buNone/>
            </a:pPr>
            <a:r>
              <a:rPr lang="en-US" sz="1600" dirty="0" smtClean="0"/>
              <a:t>	</a:t>
            </a:r>
          </a:p>
          <a:p>
            <a:pPr>
              <a:buNone/>
            </a:pPr>
            <a:r>
              <a:rPr lang="en-US" sz="1600" dirty="0" smtClean="0"/>
              <a:t>	</a:t>
            </a:r>
            <a:r>
              <a:rPr lang="en-US" sz="1600" dirty="0" smtClean="0">
                <a:solidFill>
                  <a:srgbClr val="00B050"/>
                </a:solidFill>
              </a:rPr>
              <a:t>IPv6-enabled daemons</a:t>
            </a:r>
          </a:p>
          <a:p>
            <a:pPr>
              <a:buNone/>
            </a:pPr>
            <a:r>
              <a:rPr lang="en-US" sz="1600" dirty="0" smtClean="0"/>
              <a:t>	Tldp.org.  “Chapter 22.  Hints for IPv6-enabled daemons”.  Tldp.org.  Linux IPv6 HOWTO.  Web.</a:t>
            </a:r>
          </a:p>
          <a:p>
            <a:pPr>
              <a:buNone/>
            </a:pPr>
            <a:r>
              <a:rPr lang="en-US" sz="1600" dirty="0" smtClean="0"/>
              <a:t>	&lt;</a:t>
            </a:r>
            <a:r>
              <a:rPr lang="en-US" sz="1600" u="sng" dirty="0" smtClean="0">
                <a:hlinkClick r:id="rId3"/>
              </a:rPr>
              <a:t>http://tldp.org/HOWTO/Linux+IPv6-HOWTO/chapter-hints-daemons.html</a:t>
            </a:r>
            <a:r>
              <a:rPr lang="en-US" sz="1600" dirty="0" smtClean="0"/>
              <a:t>&gt;</a:t>
            </a:r>
          </a:p>
          <a:p>
            <a:pPr>
              <a:buNone/>
            </a:pPr>
            <a:endParaRPr lang="en-US" sz="1600" u="sng" dirty="0" smtClean="0"/>
          </a:p>
          <a:p>
            <a:pPr>
              <a:buNone/>
            </a:pPr>
            <a:r>
              <a:rPr lang="en-US" sz="1600" dirty="0" smtClean="0"/>
              <a:t>	</a:t>
            </a:r>
            <a:r>
              <a:rPr lang="en-US" sz="1600" dirty="0" smtClean="0">
                <a:solidFill>
                  <a:srgbClr val="00B050"/>
                </a:solidFill>
              </a:rPr>
              <a:t>UK</a:t>
            </a:r>
          </a:p>
          <a:p>
            <a:pPr>
              <a:buNone/>
            </a:pPr>
            <a:r>
              <a:rPr lang="en-US" sz="1600" dirty="0" smtClean="0"/>
              <a:t>	</a:t>
            </a:r>
            <a:r>
              <a:rPr lang="en-US" sz="1600" dirty="0" err="1" smtClean="0"/>
              <a:t>TMCnews</a:t>
            </a:r>
            <a:r>
              <a:rPr lang="en-US" sz="1600" dirty="0" smtClean="0"/>
              <a:t>.  “ENTANET: </a:t>
            </a:r>
            <a:r>
              <a:rPr lang="en-US" sz="1600" dirty="0" err="1" smtClean="0"/>
              <a:t>Entanet</a:t>
            </a:r>
            <a:r>
              <a:rPr lang="en-US" sz="1600" dirty="0" smtClean="0"/>
              <a:t> encourages IPv6 adoption and feedback”.  TMCnet.com.  Nov. 26, 2010.  Web.</a:t>
            </a:r>
          </a:p>
          <a:p>
            <a:pPr>
              <a:buNone/>
            </a:pPr>
            <a:r>
              <a:rPr lang="en-US" sz="1600" dirty="0" smtClean="0"/>
              <a:t>	&lt;</a:t>
            </a:r>
            <a:r>
              <a:rPr lang="en-US" sz="1600" u="sng" dirty="0" smtClean="0">
                <a:hlinkClick r:id="rId4"/>
              </a:rPr>
              <a:t>http://www.tmcnet.com/usubmit/2010/11/26/5159594.htm</a:t>
            </a:r>
            <a:r>
              <a:rPr lang="en-US" sz="1600" u="sng" dirty="0" smtClean="0"/>
              <a:t>&gt;</a:t>
            </a:r>
            <a:endParaRPr lang="en-US" sz="1600" dirty="0" smtClean="0"/>
          </a:p>
          <a:p>
            <a:pPr>
              <a:buNone/>
            </a:pPr>
            <a:endParaRPr lang="en-US" sz="1600" dirty="0" smtClean="0"/>
          </a:p>
          <a:p>
            <a:pPr>
              <a:buNone/>
            </a:pPr>
            <a:endParaRPr lang="en-US" sz="1400" dirty="0" smtClean="0"/>
          </a:p>
          <a:p>
            <a:pPr>
              <a:buNone/>
            </a:pPr>
            <a:endParaRPr lang="en-US" sz="1600" dirty="0" smtClean="0"/>
          </a:p>
          <a:p>
            <a:pPr>
              <a:buNone/>
            </a:pPr>
            <a:endParaRPr lang="en-US" sz="1600"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REFERENCES</a:t>
            </a:r>
            <a:endParaRPr lang="en-US" sz="2800" dirty="0"/>
          </a:p>
        </p:txBody>
      </p:sp>
      <p:sp>
        <p:nvSpPr>
          <p:cNvPr id="3" name="Content Placeholder 2"/>
          <p:cNvSpPr>
            <a:spLocks noGrp="1"/>
          </p:cNvSpPr>
          <p:nvPr>
            <p:ph idx="1"/>
          </p:nvPr>
        </p:nvSpPr>
        <p:spPr/>
        <p:txBody>
          <a:bodyPr>
            <a:normAutofit fontScale="62500" lnSpcReduction="20000"/>
          </a:bodyPr>
          <a:lstStyle/>
          <a:p>
            <a:pPr>
              <a:buNone/>
            </a:pPr>
            <a:endParaRPr lang="en-US" sz="1600" dirty="0" smtClean="0"/>
          </a:p>
          <a:p>
            <a:pPr>
              <a:buNone/>
            </a:pPr>
            <a:r>
              <a:rPr lang="en-US" sz="1600" dirty="0" smtClean="0"/>
              <a:t>	</a:t>
            </a:r>
            <a:r>
              <a:rPr lang="en-US" sz="2100" dirty="0" smtClean="0">
                <a:solidFill>
                  <a:srgbClr val="00B050"/>
                </a:solidFill>
              </a:rPr>
              <a:t>iPhone4</a:t>
            </a:r>
          </a:p>
          <a:p>
            <a:pPr>
              <a:buNone/>
            </a:pPr>
            <a:r>
              <a:rPr lang="en-US" sz="2100" dirty="0" smtClean="0"/>
              <a:t>	</a:t>
            </a:r>
            <a:r>
              <a:rPr lang="en-US" sz="2100" dirty="0" err="1" smtClean="0"/>
              <a:t>Ullrich</a:t>
            </a:r>
            <a:r>
              <a:rPr lang="en-US" sz="2100" dirty="0" smtClean="0"/>
              <a:t>, Johannes B.  “IPv6 Support in </a:t>
            </a:r>
            <a:r>
              <a:rPr lang="en-US" sz="2100" dirty="0" err="1" smtClean="0"/>
              <a:t>iOS</a:t>
            </a:r>
            <a:r>
              <a:rPr lang="en-US" sz="2100" dirty="0" smtClean="0"/>
              <a:t> 4”.  Computer Security.  June 23, 2009.  Web.</a:t>
            </a:r>
          </a:p>
          <a:p>
            <a:pPr>
              <a:buNone/>
            </a:pPr>
            <a:r>
              <a:rPr lang="en-US" sz="2100" dirty="0" smtClean="0"/>
              <a:t>	&lt;</a:t>
            </a:r>
            <a:r>
              <a:rPr lang="en-US" sz="2100" u="sng" dirty="0" smtClean="0">
                <a:hlinkClick r:id="rId2"/>
              </a:rPr>
              <a:t>http://www.computersecurityarticles.info/security/ipv6-support-in-ios-4-wed-jun-23rd/</a:t>
            </a:r>
            <a:r>
              <a:rPr lang="en-US" sz="2100" u="sng" dirty="0" smtClean="0"/>
              <a:t>&gt;</a:t>
            </a:r>
            <a:endParaRPr lang="en-US" sz="2100" dirty="0" smtClean="0"/>
          </a:p>
          <a:p>
            <a:pPr>
              <a:buNone/>
            </a:pPr>
            <a:endParaRPr lang="en-US" sz="2100" dirty="0" smtClean="0"/>
          </a:p>
          <a:p>
            <a:pPr>
              <a:buNone/>
            </a:pPr>
            <a:r>
              <a:rPr lang="en-US" sz="2100" dirty="0" smtClean="0"/>
              <a:t>	</a:t>
            </a:r>
            <a:r>
              <a:rPr lang="en-US" sz="2100" dirty="0" smtClean="0">
                <a:solidFill>
                  <a:srgbClr val="00B050"/>
                </a:solidFill>
              </a:rPr>
              <a:t>Hardware</a:t>
            </a:r>
          </a:p>
          <a:p>
            <a:pPr>
              <a:buNone/>
            </a:pPr>
            <a:r>
              <a:rPr lang="en-US" sz="2100" dirty="0" smtClean="0"/>
              <a:t>	</a:t>
            </a:r>
            <a:r>
              <a:rPr lang="en-US" sz="2100" dirty="0" err="1" smtClean="0"/>
              <a:t>Vahalia</a:t>
            </a:r>
            <a:r>
              <a:rPr lang="en-US" sz="2100" dirty="0" smtClean="0"/>
              <a:t>, </a:t>
            </a:r>
            <a:r>
              <a:rPr lang="en-US" sz="2100" dirty="0" err="1" smtClean="0"/>
              <a:t>Kunal</a:t>
            </a:r>
            <a:r>
              <a:rPr lang="en-US" sz="2100" dirty="0" smtClean="0"/>
              <a:t>.  “Cisco Explains What Organizations Need to Consider When Migrating to IPv6”.  TMC.net.com.  Nov. 22, 2010.  Web.</a:t>
            </a:r>
          </a:p>
          <a:p>
            <a:pPr>
              <a:buNone/>
            </a:pPr>
            <a:r>
              <a:rPr lang="en-US" sz="2100" dirty="0" smtClean="0"/>
              <a:t>	&lt;</a:t>
            </a:r>
            <a:r>
              <a:rPr lang="en-US" sz="2100" u="sng" dirty="0" smtClean="0">
                <a:hlinkClick r:id="rId3"/>
              </a:rPr>
              <a:t>http://dns.tmcnet.com/topics/dns/articles/119757-cisco-explains-what-organizations-need-consider-when-migrating.htm</a:t>
            </a:r>
            <a:r>
              <a:rPr lang="en-US" sz="2100" u="sng" dirty="0" smtClean="0"/>
              <a:t>&gt;</a:t>
            </a:r>
            <a:endParaRPr lang="en-US" sz="2100" dirty="0" smtClean="0"/>
          </a:p>
          <a:p>
            <a:pPr>
              <a:buNone/>
            </a:pPr>
            <a:endParaRPr lang="en-US" sz="2100" dirty="0" smtClean="0"/>
          </a:p>
          <a:p>
            <a:pPr>
              <a:buNone/>
            </a:pPr>
            <a:r>
              <a:rPr lang="en-US" sz="2100" dirty="0" smtClean="0"/>
              <a:t>	</a:t>
            </a:r>
            <a:r>
              <a:rPr lang="en-US" sz="2100" dirty="0" smtClean="0">
                <a:solidFill>
                  <a:srgbClr val="00B050"/>
                </a:solidFill>
              </a:rPr>
              <a:t>Transition</a:t>
            </a:r>
          </a:p>
          <a:p>
            <a:pPr>
              <a:buNone/>
            </a:pPr>
            <a:r>
              <a:rPr lang="en-US" sz="2100" dirty="0" smtClean="0"/>
              <a:t>	Vaughan-Nichols, Steven.  “Five ways for IPv6 and IPv4 to peacefully co-exist”.  ZDNet.  Oct. 14, 2010.  Web.</a:t>
            </a:r>
          </a:p>
          <a:p>
            <a:pPr>
              <a:buNone/>
            </a:pPr>
            <a:r>
              <a:rPr lang="en-US" sz="2100" dirty="0" smtClean="0"/>
              <a:t>	&lt;</a:t>
            </a:r>
            <a:r>
              <a:rPr lang="en-US" sz="2100" u="sng" dirty="0" smtClean="0">
                <a:hlinkClick r:id="rId4"/>
              </a:rPr>
              <a:t>http://www.zdnet.com/blog/networking/five-ways-for-ipv6-and-ipv4-to-peacefully-co-exist/244</a:t>
            </a:r>
            <a:r>
              <a:rPr lang="en-US" sz="2100" u="sng" dirty="0" smtClean="0"/>
              <a:t>&gt;</a:t>
            </a:r>
            <a:endParaRPr lang="en-US" sz="2100" dirty="0" smtClean="0"/>
          </a:p>
          <a:p>
            <a:pPr>
              <a:buNone/>
            </a:pPr>
            <a:endParaRPr lang="en-US" sz="2100" dirty="0" smtClean="0"/>
          </a:p>
          <a:p>
            <a:pPr>
              <a:buNone/>
            </a:pPr>
            <a:r>
              <a:rPr lang="en-US" sz="2100" dirty="0" smtClean="0"/>
              <a:t>	</a:t>
            </a:r>
            <a:r>
              <a:rPr lang="en-US" sz="2100" dirty="0" smtClean="0">
                <a:solidFill>
                  <a:srgbClr val="00B050"/>
                </a:solidFill>
              </a:rPr>
              <a:t>Windows</a:t>
            </a:r>
          </a:p>
          <a:p>
            <a:pPr>
              <a:buNone/>
            </a:pPr>
            <a:r>
              <a:rPr lang="en-US" sz="2100" dirty="0" smtClean="0"/>
              <a:t>	Vaughan-Nichols, Steven.  “Fixing Windows 7 IPv6 Headaches”.  ZDNet.  Oct. 19, 2010. Web.</a:t>
            </a:r>
          </a:p>
          <a:p>
            <a:pPr>
              <a:buNone/>
            </a:pPr>
            <a:r>
              <a:rPr lang="en-US" sz="2100" dirty="0" smtClean="0"/>
              <a:t>	&lt;</a:t>
            </a:r>
            <a:r>
              <a:rPr lang="en-US" sz="2100" u="sng" dirty="0" smtClean="0">
                <a:hlinkClick r:id="rId5"/>
              </a:rPr>
              <a:t>http://www.zdnet.com/blog/networking/fixing-windows-7-ipv6-headaches/257</a:t>
            </a:r>
            <a:r>
              <a:rPr lang="en-US" sz="2100" u="sng" dirty="0" smtClean="0"/>
              <a:t>&gt;</a:t>
            </a:r>
            <a:endParaRPr lang="en-US" sz="2100" dirty="0" smtClean="0"/>
          </a:p>
          <a:p>
            <a:pPr>
              <a:buNone/>
            </a:pPr>
            <a:r>
              <a:rPr lang="en-US" sz="2100" dirty="0" smtClean="0"/>
              <a:t>	</a:t>
            </a:r>
          </a:p>
          <a:p>
            <a:pPr>
              <a:buNone/>
            </a:pPr>
            <a:r>
              <a:rPr lang="en-US" sz="2100" dirty="0" smtClean="0"/>
              <a:t>	</a:t>
            </a:r>
            <a:r>
              <a:rPr lang="en-US" sz="2100" dirty="0" smtClean="0">
                <a:solidFill>
                  <a:srgbClr val="00B050"/>
                </a:solidFill>
              </a:rPr>
              <a:t>Windows </a:t>
            </a:r>
          </a:p>
          <a:p>
            <a:pPr>
              <a:buNone/>
            </a:pPr>
            <a:r>
              <a:rPr lang="en-US" sz="2100" dirty="0" smtClean="0"/>
              <a:t>	Vaughan-Nichols, Steven J.  “Use IPv6 in Windows 7 Today”.  ZDNet.   Nov.  19, 2010.  Web.</a:t>
            </a:r>
          </a:p>
          <a:p>
            <a:pPr>
              <a:buNone/>
            </a:pPr>
            <a:r>
              <a:rPr lang="en-US" sz="2100" dirty="0" smtClean="0"/>
              <a:t>	&lt;</a:t>
            </a:r>
            <a:r>
              <a:rPr lang="en-US" sz="2100" u="sng" dirty="0" smtClean="0">
                <a:hlinkClick r:id="rId6"/>
              </a:rPr>
              <a:t>http://www.zdnet.com/blog/networking/use-ipv6-in-windows-7-today/352</a:t>
            </a:r>
            <a:r>
              <a:rPr lang="en-US" sz="2100" dirty="0" smtClean="0"/>
              <a:t>&gt;</a:t>
            </a:r>
          </a:p>
          <a:p>
            <a:pPr>
              <a:buNone/>
            </a:pPr>
            <a:endParaRPr lang="en-US" sz="1400" dirty="0" smtClean="0"/>
          </a:p>
          <a:p>
            <a:pPr>
              <a:buNone/>
            </a:pPr>
            <a:endParaRPr lang="en-US" sz="1400" dirty="0" smtClean="0"/>
          </a:p>
          <a:p>
            <a:pPr>
              <a:buNone/>
            </a:pPr>
            <a:endParaRPr lang="en-US" sz="1600" dirty="0" smtClean="0"/>
          </a:p>
          <a:p>
            <a:pPr>
              <a:buNone/>
            </a:pPr>
            <a:endParaRPr lang="en-US" sz="1600"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REFERENCES</a:t>
            </a:r>
            <a:endParaRPr lang="en-US" sz="2800" dirty="0"/>
          </a:p>
        </p:txBody>
      </p:sp>
      <p:sp>
        <p:nvSpPr>
          <p:cNvPr id="3" name="Content Placeholder 2"/>
          <p:cNvSpPr>
            <a:spLocks noGrp="1"/>
          </p:cNvSpPr>
          <p:nvPr>
            <p:ph idx="1"/>
          </p:nvPr>
        </p:nvSpPr>
        <p:spPr/>
        <p:txBody>
          <a:bodyPr>
            <a:normAutofit lnSpcReduction="10000"/>
          </a:bodyPr>
          <a:lstStyle/>
          <a:p>
            <a:pPr>
              <a:buNone/>
            </a:pPr>
            <a:endParaRPr lang="en-US" sz="1500" dirty="0" smtClean="0"/>
          </a:p>
          <a:p>
            <a:pPr>
              <a:buNone/>
            </a:pPr>
            <a:r>
              <a:rPr lang="en-US" sz="1200" dirty="0" smtClean="0"/>
              <a:t>	</a:t>
            </a:r>
            <a:r>
              <a:rPr lang="en-US" sz="1600" dirty="0" smtClean="0">
                <a:solidFill>
                  <a:srgbClr val="00B050"/>
                </a:solidFill>
              </a:rPr>
              <a:t>Apple Mac OS</a:t>
            </a:r>
          </a:p>
          <a:p>
            <a:pPr>
              <a:buNone/>
            </a:pPr>
            <a:r>
              <a:rPr lang="en-US" sz="1600" dirty="0" smtClean="0"/>
              <a:t>	Whatismyipv6.com.  </a:t>
            </a:r>
            <a:r>
              <a:rPr lang="en-US" sz="1600" dirty="0" err="1" smtClean="0"/>
              <a:t>MacOSX</a:t>
            </a:r>
            <a:r>
              <a:rPr lang="en-US" sz="1600" dirty="0" smtClean="0"/>
              <a:t> IPv6 Networking Knowhow.  Whatismyipv6.com.  Web. </a:t>
            </a:r>
          </a:p>
          <a:p>
            <a:pPr>
              <a:buNone/>
            </a:pPr>
            <a:r>
              <a:rPr lang="en-US" sz="1600" dirty="0" smtClean="0"/>
              <a:t>	&lt;</a:t>
            </a:r>
            <a:r>
              <a:rPr lang="en-US" sz="1600" u="sng" dirty="0" smtClean="0">
                <a:hlinkClick r:id="rId2"/>
              </a:rPr>
              <a:t>http://www.whatismyipv6.com/blogs/macipv6/wordpress/</a:t>
            </a:r>
            <a:r>
              <a:rPr lang="en-US" sz="1600" dirty="0" smtClean="0"/>
              <a:t>&gt;</a:t>
            </a:r>
          </a:p>
          <a:p>
            <a:pPr>
              <a:buNone/>
            </a:pPr>
            <a:endParaRPr lang="en-US" sz="1600" dirty="0" smtClean="0"/>
          </a:p>
          <a:p>
            <a:pPr>
              <a:buNone/>
            </a:pPr>
            <a:endParaRPr lang="en-US" sz="1600" dirty="0" smtClean="0"/>
          </a:p>
          <a:p>
            <a:pPr>
              <a:buNone/>
            </a:pPr>
            <a:r>
              <a:rPr lang="en-US" sz="1600" dirty="0" smtClean="0"/>
              <a:t>	</a:t>
            </a:r>
            <a:r>
              <a:rPr lang="en-US" sz="1600" dirty="0" smtClean="0">
                <a:solidFill>
                  <a:srgbClr val="00B050"/>
                </a:solidFill>
              </a:rPr>
              <a:t>Application support</a:t>
            </a:r>
          </a:p>
          <a:p>
            <a:pPr>
              <a:buNone/>
            </a:pPr>
            <a:r>
              <a:rPr lang="en-US" sz="1600" dirty="0" smtClean="0"/>
              <a:t>	Wikipedia.  “Comparison of IPv6 application support”.  Wikipedia.  Web.</a:t>
            </a:r>
          </a:p>
          <a:p>
            <a:pPr>
              <a:buNone/>
            </a:pPr>
            <a:r>
              <a:rPr lang="en-US" sz="1600" dirty="0" smtClean="0"/>
              <a:t>	&lt;</a:t>
            </a:r>
            <a:r>
              <a:rPr lang="en-US" sz="1600" u="sng" dirty="0" smtClean="0">
                <a:hlinkClick r:id="rId3"/>
              </a:rPr>
              <a:t>http://en.wikipedia.org/wiki/Comparison_of_IPv6_application_support</a:t>
            </a:r>
            <a:r>
              <a:rPr lang="en-US" sz="1600" dirty="0" smtClean="0"/>
              <a:t>&gt;</a:t>
            </a:r>
          </a:p>
          <a:p>
            <a:pPr>
              <a:buNone/>
            </a:pPr>
            <a:r>
              <a:rPr lang="en-US" sz="1600" dirty="0" smtClean="0"/>
              <a:t>	 </a:t>
            </a:r>
          </a:p>
          <a:p>
            <a:pPr>
              <a:buNone/>
            </a:pPr>
            <a:r>
              <a:rPr lang="en-US" sz="1600" dirty="0" smtClean="0"/>
              <a:t>	</a:t>
            </a:r>
            <a:r>
              <a:rPr lang="en-US" sz="1600" dirty="0" smtClean="0">
                <a:solidFill>
                  <a:srgbClr val="00B050"/>
                </a:solidFill>
              </a:rPr>
              <a:t>Router support</a:t>
            </a:r>
          </a:p>
          <a:p>
            <a:pPr>
              <a:buNone/>
            </a:pPr>
            <a:r>
              <a:rPr lang="en-US" sz="1600" dirty="0" smtClean="0"/>
              <a:t>	Wikipedia.  “Comparison of IPv6 support in routers”.   Wikipedia.  Web.</a:t>
            </a:r>
          </a:p>
          <a:p>
            <a:pPr>
              <a:buNone/>
            </a:pPr>
            <a:r>
              <a:rPr lang="en-US" sz="1600" dirty="0" smtClean="0"/>
              <a:t>	&lt;</a:t>
            </a:r>
            <a:r>
              <a:rPr lang="en-US" sz="1600" dirty="0" smtClean="0">
                <a:hlinkClick r:id="rId4"/>
              </a:rPr>
              <a:t>http://en.wikipedia.org/wiki/Comparison_of_IPv6_support_in_routers</a:t>
            </a:r>
            <a:r>
              <a:rPr lang="en-US" sz="1600" dirty="0" smtClean="0"/>
              <a:t>&gt;</a:t>
            </a:r>
          </a:p>
          <a:p>
            <a:pPr>
              <a:buNone/>
            </a:pPr>
            <a:endParaRPr lang="en-US" sz="1200" dirty="0" smtClean="0"/>
          </a:p>
          <a:p>
            <a:pPr>
              <a:buNone/>
            </a:pPr>
            <a:r>
              <a:rPr lang="en-US" sz="1200" dirty="0" smtClean="0"/>
              <a:t>	</a:t>
            </a:r>
            <a:endParaRPr lang="en-US" sz="1100" dirty="0" smtClean="0"/>
          </a:p>
          <a:p>
            <a:pPr>
              <a:buNone/>
            </a:pPr>
            <a:endParaRPr lang="en-US" sz="1600" dirty="0" smtClean="0"/>
          </a:p>
          <a:p>
            <a:pPr>
              <a:buNone/>
            </a:pPr>
            <a:r>
              <a:rPr lang="en-US" sz="1600" dirty="0" smtClean="0"/>
              <a:t>	</a:t>
            </a:r>
            <a:endParaRPr lang="en-US" sz="1600"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REFERENCES</a:t>
            </a:r>
            <a:endParaRPr lang="en-US" sz="2800" dirty="0"/>
          </a:p>
        </p:txBody>
      </p:sp>
      <p:sp>
        <p:nvSpPr>
          <p:cNvPr id="3" name="Content Placeholder 2"/>
          <p:cNvSpPr>
            <a:spLocks noGrp="1"/>
          </p:cNvSpPr>
          <p:nvPr>
            <p:ph idx="1"/>
          </p:nvPr>
        </p:nvSpPr>
        <p:spPr/>
        <p:txBody>
          <a:bodyPr>
            <a:normAutofit fontScale="92500" lnSpcReduction="10000"/>
          </a:bodyPr>
          <a:lstStyle/>
          <a:p>
            <a:pPr>
              <a:buNone/>
            </a:pPr>
            <a:r>
              <a:rPr lang="en-US" sz="1200" dirty="0" smtClean="0"/>
              <a:t>	</a:t>
            </a:r>
            <a:r>
              <a:rPr lang="en-US" sz="1600" dirty="0" smtClean="0">
                <a:solidFill>
                  <a:srgbClr val="00B050"/>
                </a:solidFill>
              </a:rPr>
              <a:t>6to4</a:t>
            </a:r>
          </a:p>
          <a:p>
            <a:pPr>
              <a:buNone/>
            </a:pPr>
            <a:r>
              <a:rPr lang="en-US" sz="1600" dirty="0" smtClean="0"/>
              <a:t>	Wikipedia.  “6to4”.  Wikipedia.  Web.</a:t>
            </a:r>
          </a:p>
          <a:p>
            <a:pPr>
              <a:buNone/>
            </a:pPr>
            <a:r>
              <a:rPr lang="en-US" sz="1600" dirty="0" smtClean="0"/>
              <a:t>	&lt;</a:t>
            </a:r>
            <a:r>
              <a:rPr lang="en-US" sz="1600" u="sng" dirty="0" smtClean="0">
                <a:hlinkClick r:id="rId2"/>
              </a:rPr>
              <a:t>http://en.wikipedia.org/wiki/6to4</a:t>
            </a:r>
            <a:r>
              <a:rPr lang="en-US" sz="1600" u="sng" dirty="0" smtClean="0"/>
              <a:t>&gt;</a:t>
            </a:r>
          </a:p>
          <a:p>
            <a:pPr>
              <a:buNone/>
            </a:pPr>
            <a:endParaRPr lang="en-US" sz="1600" u="sng" dirty="0" smtClean="0"/>
          </a:p>
          <a:p>
            <a:pPr>
              <a:buNone/>
            </a:pPr>
            <a:r>
              <a:rPr lang="en-US" sz="1600" dirty="0" smtClean="0"/>
              <a:t>	</a:t>
            </a:r>
            <a:r>
              <a:rPr lang="en-US" sz="1600" dirty="0" smtClean="0">
                <a:solidFill>
                  <a:srgbClr val="00B050"/>
                </a:solidFill>
              </a:rPr>
              <a:t>Tunnel Brokers</a:t>
            </a:r>
          </a:p>
          <a:p>
            <a:pPr>
              <a:buNone/>
            </a:pPr>
            <a:r>
              <a:rPr lang="en-US" sz="1600" dirty="0" smtClean="0"/>
              <a:t>	Wikipedia.  “List of IPv6 tunnel brokers”.  Wikipedia.  Web.</a:t>
            </a:r>
          </a:p>
          <a:p>
            <a:pPr>
              <a:buNone/>
            </a:pPr>
            <a:r>
              <a:rPr lang="en-US" sz="1600" dirty="0" smtClean="0"/>
              <a:t>	&lt;</a:t>
            </a:r>
            <a:r>
              <a:rPr lang="en-US" sz="1600" u="sng" dirty="0" smtClean="0">
                <a:hlinkClick r:id="rId3"/>
              </a:rPr>
              <a:t>http://en.wikipedia.org/wiki/List_of_IPv6_tunnel_brokers</a:t>
            </a:r>
            <a:r>
              <a:rPr lang="en-US" sz="1600" u="sng" dirty="0" smtClean="0"/>
              <a:t>&gt;</a:t>
            </a:r>
            <a:endParaRPr lang="en-US" sz="1600" dirty="0" smtClean="0"/>
          </a:p>
          <a:p>
            <a:pPr>
              <a:buNone/>
            </a:pPr>
            <a:endParaRPr lang="en-US" sz="1600" u="sng" dirty="0" smtClean="0"/>
          </a:p>
          <a:p>
            <a:pPr>
              <a:buNone/>
            </a:pPr>
            <a:r>
              <a:rPr lang="en-US" sz="1600" dirty="0" smtClean="0"/>
              <a:t>	</a:t>
            </a:r>
            <a:r>
              <a:rPr lang="en-US" sz="1600" dirty="0" err="1" smtClean="0">
                <a:solidFill>
                  <a:srgbClr val="00B050"/>
                </a:solidFill>
              </a:rPr>
              <a:t>IPsec</a:t>
            </a:r>
            <a:endParaRPr lang="en-US" sz="1600" dirty="0" smtClean="0">
              <a:solidFill>
                <a:srgbClr val="00B050"/>
              </a:solidFill>
            </a:endParaRPr>
          </a:p>
          <a:p>
            <a:pPr>
              <a:buNone/>
            </a:pPr>
            <a:r>
              <a:rPr lang="en-US" sz="1600" dirty="0" smtClean="0"/>
              <a:t>	Wikipedia.  </a:t>
            </a:r>
            <a:r>
              <a:rPr lang="en-US" sz="1600" dirty="0" err="1" smtClean="0"/>
              <a:t>IPsec</a:t>
            </a:r>
            <a:r>
              <a:rPr lang="en-US" sz="1600" dirty="0" smtClean="0"/>
              <a:t>.  Wikipedia.  Web.</a:t>
            </a:r>
          </a:p>
          <a:p>
            <a:pPr>
              <a:buNone/>
            </a:pPr>
            <a:r>
              <a:rPr lang="en-US" sz="1600" dirty="0" smtClean="0"/>
              <a:t>	&lt;</a:t>
            </a:r>
            <a:r>
              <a:rPr lang="en-US" sz="1600" dirty="0" smtClean="0">
                <a:hlinkClick r:id="rId4"/>
              </a:rPr>
              <a:t>http://en.wikipedia.org/wiki/Ipsec</a:t>
            </a:r>
            <a:r>
              <a:rPr lang="en-US" sz="1600" dirty="0" smtClean="0"/>
              <a:t>&gt;</a:t>
            </a:r>
          </a:p>
          <a:p>
            <a:pPr>
              <a:buNone/>
            </a:pPr>
            <a:endParaRPr lang="en-US" sz="1600" dirty="0" smtClean="0"/>
          </a:p>
          <a:p>
            <a:pPr>
              <a:buNone/>
            </a:pPr>
            <a:r>
              <a:rPr lang="en-US" sz="1600" dirty="0" smtClean="0"/>
              <a:t>	</a:t>
            </a:r>
            <a:r>
              <a:rPr lang="en-US" sz="1600" dirty="0" smtClean="0">
                <a:solidFill>
                  <a:srgbClr val="00B050"/>
                </a:solidFill>
              </a:rPr>
              <a:t>IPv6</a:t>
            </a:r>
          </a:p>
          <a:p>
            <a:pPr>
              <a:buNone/>
            </a:pPr>
            <a:r>
              <a:rPr lang="en-US" sz="1600" dirty="0" smtClean="0"/>
              <a:t>	Wikipedia.  “IPv6”.  Wikipedia.  Web.  </a:t>
            </a:r>
          </a:p>
          <a:p>
            <a:pPr>
              <a:buNone/>
            </a:pPr>
            <a:r>
              <a:rPr lang="en-US" sz="1600" dirty="0" smtClean="0"/>
              <a:t>	&lt;</a:t>
            </a:r>
            <a:r>
              <a:rPr lang="en-US" sz="1600" u="sng" dirty="0" smtClean="0">
                <a:hlinkClick r:id="rId5"/>
              </a:rPr>
              <a:t>http://en.wikipedia.org/wiki/IPv6</a:t>
            </a:r>
            <a:r>
              <a:rPr lang="en-US" sz="1600" u="sng" dirty="0" smtClean="0"/>
              <a:t>&gt;</a:t>
            </a:r>
            <a:endParaRPr lang="en-US" sz="1600" dirty="0" smtClean="0"/>
          </a:p>
          <a:p>
            <a:pPr>
              <a:buNone/>
            </a:pPr>
            <a:endParaRPr lang="en-US" sz="1600" dirty="0" smtClean="0"/>
          </a:p>
          <a:p>
            <a:pPr>
              <a:buNone/>
            </a:pPr>
            <a:r>
              <a:rPr lang="en-US" sz="1600" dirty="0" smtClean="0"/>
              <a:t>	</a:t>
            </a:r>
            <a:endParaRPr lang="en-US" sz="1600"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REFERENCES</a:t>
            </a:r>
            <a:endParaRPr lang="en-US" sz="2800" dirty="0"/>
          </a:p>
        </p:txBody>
      </p:sp>
      <p:sp>
        <p:nvSpPr>
          <p:cNvPr id="3" name="Content Placeholder 2"/>
          <p:cNvSpPr>
            <a:spLocks noGrp="1"/>
          </p:cNvSpPr>
          <p:nvPr>
            <p:ph idx="1"/>
          </p:nvPr>
        </p:nvSpPr>
        <p:spPr/>
        <p:txBody>
          <a:bodyPr>
            <a:normAutofit/>
          </a:bodyPr>
          <a:lstStyle/>
          <a:p>
            <a:pPr>
              <a:buNone/>
            </a:pPr>
            <a:r>
              <a:rPr lang="en-US" sz="1600" dirty="0" smtClean="0"/>
              <a:t>	</a:t>
            </a:r>
            <a:r>
              <a:rPr lang="en-US" sz="1600" dirty="0" smtClean="0">
                <a:solidFill>
                  <a:srgbClr val="00B050"/>
                </a:solidFill>
              </a:rPr>
              <a:t>Deployment</a:t>
            </a:r>
          </a:p>
          <a:p>
            <a:pPr>
              <a:buNone/>
            </a:pPr>
            <a:r>
              <a:rPr lang="en-US" sz="1600" dirty="0" smtClean="0"/>
              <a:t>	Wikipedia.  “IPv6 deployment”.  Wikipedia.  Web.</a:t>
            </a:r>
          </a:p>
          <a:p>
            <a:pPr>
              <a:buNone/>
            </a:pPr>
            <a:r>
              <a:rPr lang="en-US" sz="1600" dirty="0" smtClean="0"/>
              <a:t>	&lt;</a:t>
            </a:r>
            <a:r>
              <a:rPr lang="en-US" sz="1600" u="sng" dirty="0" smtClean="0">
                <a:hlinkClick r:id="rId2"/>
              </a:rPr>
              <a:t>http://en.wikipedia.org/wiki/IPv6_deployment</a:t>
            </a:r>
            <a:r>
              <a:rPr lang="en-US" sz="1600" u="sng" dirty="0" smtClean="0"/>
              <a:t>&gt;</a:t>
            </a:r>
            <a:endParaRPr lang="en-US" sz="1600" dirty="0" smtClean="0"/>
          </a:p>
          <a:p>
            <a:pPr>
              <a:buNone/>
            </a:pPr>
            <a:endParaRPr lang="en-US" sz="1600" dirty="0" smtClean="0"/>
          </a:p>
          <a:p>
            <a:pPr>
              <a:buNone/>
            </a:pPr>
            <a:r>
              <a:rPr lang="en-US" sz="1400" dirty="0" smtClean="0"/>
              <a:t>	</a:t>
            </a:r>
            <a:r>
              <a:rPr lang="en-US" sz="1400" dirty="0" err="1" smtClean="0">
                <a:solidFill>
                  <a:srgbClr val="00B050"/>
                </a:solidFill>
              </a:rPr>
              <a:t>Teredo</a:t>
            </a:r>
            <a:endParaRPr lang="en-US" sz="1400" dirty="0" smtClean="0">
              <a:solidFill>
                <a:srgbClr val="00B050"/>
              </a:solidFill>
            </a:endParaRPr>
          </a:p>
          <a:p>
            <a:pPr>
              <a:buNone/>
            </a:pPr>
            <a:r>
              <a:rPr lang="en-US" sz="1400" dirty="0" smtClean="0"/>
              <a:t>	Wikipedia.  “</a:t>
            </a:r>
            <a:r>
              <a:rPr lang="en-US" sz="1400" dirty="0" err="1" smtClean="0"/>
              <a:t>Teredo</a:t>
            </a:r>
            <a:r>
              <a:rPr lang="en-US" sz="1400" dirty="0" smtClean="0"/>
              <a:t> Tunneling”.  Wikipedia.  Web.</a:t>
            </a:r>
          </a:p>
          <a:p>
            <a:pPr>
              <a:buNone/>
            </a:pPr>
            <a:r>
              <a:rPr lang="en-US" sz="1400" dirty="0" smtClean="0"/>
              <a:t>	&lt;</a:t>
            </a:r>
            <a:r>
              <a:rPr lang="en-US" sz="1400" u="sng" dirty="0" smtClean="0">
                <a:hlinkClick r:id="rId3"/>
              </a:rPr>
              <a:t>http://en.wikipedia.org/wiki/Teredo_tunneling</a:t>
            </a:r>
            <a:r>
              <a:rPr lang="en-US" sz="1400" u="sng" dirty="0" smtClean="0"/>
              <a:t>&gt;</a:t>
            </a:r>
          </a:p>
          <a:p>
            <a:pPr>
              <a:buNone/>
            </a:pPr>
            <a:r>
              <a:rPr lang="en-US" sz="1400" dirty="0" smtClean="0"/>
              <a:t>	</a:t>
            </a:r>
          </a:p>
          <a:p>
            <a:pPr>
              <a:buNone/>
            </a:pPr>
            <a:r>
              <a:rPr lang="en-US" sz="1400" dirty="0" smtClean="0"/>
              <a:t>	</a:t>
            </a:r>
            <a:r>
              <a:rPr lang="en-US" sz="1400" dirty="0" smtClean="0">
                <a:solidFill>
                  <a:srgbClr val="00B050"/>
                </a:solidFill>
              </a:rPr>
              <a:t>Moving to IPv6</a:t>
            </a:r>
          </a:p>
          <a:p>
            <a:pPr>
              <a:buNone/>
            </a:pPr>
            <a:r>
              <a:rPr lang="en-US" sz="1400" dirty="0" smtClean="0"/>
              <a:t>	Williams, Owen.  “ The </a:t>
            </a:r>
            <a:r>
              <a:rPr lang="en-US" sz="1400" dirty="0" err="1" smtClean="0"/>
              <a:t>IPcalypse</a:t>
            </a:r>
            <a:r>
              <a:rPr lang="en-US" sz="1400" dirty="0" smtClean="0"/>
              <a:t> is only 100 days away”.  </a:t>
            </a:r>
            <a:r>
              <a:rPr lang="en-US" sz="1400" dirty="0" err="1" smtClean="0"/>
              <a:t>Neowin</a:t>
            </a:r>
            <a:r>
              <a:rPr lang="en-US" sz="1400" dirty="0" smtClean="0"/>
              <a:t>.  Nov.  22, 2010.  Web.</a:t>
            </a:r>
          </a:p>
          <a:p>
            <a:pPr>
              <a:buNone/>
            </a:pPr>
            <a:r>
              <a:rPr lang="en-US" sz="1400" dirty="0" smtClean="0"/>
              <a:t>	&lt;</a:t>
            </a:r>
            <a:r>
              <a:rPr lang="en-US" sz="1400" u="sng" dirty="0" smtClean="0">
                <a:hlinkClick r:id="rId4"/>
              </a:rPr>
              <a:t>http://www.neowin.net/news/the-ipcalypse-is-only-100-days-away</a:t>
            </a:r>
            <a:r>
              <a:rPr lang="en-US" sz="1400" dirty="0" smtClean="0"/>
              <a:t>&gt;</a:t>
            </a:r>
          </a:p>
          <a:p>
            <a:pPr>
              <a:buNone/>
            </a:pPr>
            <a:endParaRPr lang="en-US" sz="1400" u="sng" dirty="0" smtClean="0"/>
          </a:p>
          <a:p>
            <a:pPr>
              <a:buNone/>
            </a:pP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Types of IPv6 addresses</a:t>
            </a:r>
            <a:endParaRPr lang="en-US" sz="2800" dirty="0"/>
          </a:p>
        </p:txBody>
      </p:sp>
      <p:sp>
        <p:nvSpPr>
          <p:cNvPr id="3" name="Content Placeholder 2"/>
          <p:cNvSpPr>
            <a:spLocks noGrp="1"/>
          </p:cNvSpPr>
          <p:nvPr>
            <p:ph idx="1"/>
          </p:nvPr>
        </p:nvSpPr>
        <p:spPr>
          <a:xfrm>
            <a:off x="457200" y="1371600"/>
            <a:ext cx="8229600" cy="5181600"/>
          </a:xfrm>
        </p:spPr>
        <p:txBody>
          <a:bodyPr>
            <a:normAutofit/>
          </a:bodyPr>
          <a:lstStyle/>
          <a:p>
            <a:pPr marL="0">
              <a:spcBef>
                <a:spcPts val="0"/>
              </a:spcBef>
              <a:buNone/>
            </a:pPr>
            <a:r>
              <a:rPr lang="en-US" sz="2000" dirty="0" smtClean="0"/>
              <a:t>	C.     </a:t>
            </a:r>
            <a:r>
              <a:rPr lang="en-US" sz="2000" dirty="0" smtClean="0">
                <a:solidFill>
                  <a:srgbClr val="C00000"/>
                </a:solidFill>
              </a:rPr>
              <a:t>Global </a:t>
            </a:r>
            <a:r>
              <a:rPr lang="en-US" sz="2000" dirty="0" err="1" smtClean="0">
                <a:solidFill>
                  <a:srgbClr val="C00000"/>
                </a:solidFill>
              </a:rPr>
              <a:t>Unicast</a:t>
            </a:r>
            <a:r>
              <a:rPr lang="en-US" sz="2000" dirty="0" smtClean="0">
                <a:solidFill>
                  <a:srgbClr val="C00000"/>
                </a:solidFill>
              </a:rPr>
              <a:t> address </a:t>
            </a:r>
            <a:r>
              <a:rPr lang="en-US" sz="2000" dirty="0" smtClean="0"/>
              <a:t>(Public address in IPv4)</a:t>
            </a:r>
          </a:p>
          <a:p>
            <a:pPr marL="0">
              <a:spcBef>
                <a:spcPts val="0"/>
              </a:spcBef>
              <a:buNone/>
            </a:pPr>
            <a:r>
              <a:rPr lang="en-US" sz="2000" dirty="0" smtClean="0"/>
              <a:t>                         1.	Starts with 001 (2000::/3) through 111 (E000::/3) </a:t>
            </a:r>
          </a:p>
          <a:p>
            <a:pPr marL="0">
              <a:spcBef>
                <a:spcPts val="0"/>
              </a:spcBef>
              <a:buNone/>
            </a:pPr>
            <a:r>
              <a:rPr lang="en-US" sz="2000" dirty="0" smtClean="0"/>
              <a:t>	         2.     Contains      </a:t>
            </a:r>
          </a:p>
          <a:p>
            <a:pPr marL="0">
              <a:spcBef>
                <a:spcPts val="0"/>
              </a:spcBef>
              <a:buNone/>
            </a:pPr>
            <a:r>
              <a:rPr lang="en-US" sz="2000" dirty="0" smtClean="0"/>
              <a:t>		 a.     48 bits: Global routing prefix</a:t>
            </a:r>
          </a:p>
          <a:p>
            <a:pPr marL="0">
              <a:spcBef>
                <a:spcPts val="0"/>
              </a:spcBef>
              <a:buNone/>
            </a:pPr>
            <a:r>
              <a:rPr lang="en-US" sz="2000" dirty="0" smtClean="0"/>
              <a:t>                                 b.     16 bits: Subnet ID</a:t>
            </a:r>
          </a:p>
          <a:p>
            <a:pPr marL="0">
              <a:spcBef>
                <a:spcPts val="0"/>
              </a:spcBef>
              <a:buNone/>
            </a:pPr>
            <a:r>
              <a:rPr lang="en-US" sz="2000" dirty="0" smtClean="0"/>
              <a:t>                                 c.     64 bits: Interface ID (MAC address in IPv4)</a:t>
            </a:r>
          </a:p>
          <a:p>
            <a:pPr marL="0">
              <a:spcBef>
                <a:spcPts val="0"/>
              </a:spcBef>
              <a:buNone/>
            </a:pPr>
            <a:r>
              <a:rPr lang="en-US" sz="2000" dirty="0" smtClean="0"/>
              <a:t>II.	Multicast address</a:t>
            </a:r>
          </a:p>
          <a:p>
            <a:pPr marL="0">
              <a:spcBef>
                <a:spcPts val="0"/>
              </a:spcBef>
              <a:buNone/>
            </a:pPr>
            <a:r>
              <a:rPr lang="en-US" sz="2000" dirty="0" smtClean="0"/>
              <a:t>                 A.     Contains           </a:t>
            </a:r>
          </a:p>
          <a:p>
            <a:pPr marL="0">
              <a:spcBef>
                <a:spcPts val="0"/>
              </a:spcBef>
              <a:buNone/>
            </a:pPr>
            <a:r>
              <a:rPr lang="en-US" sz="2000" dirty="0" smtClean="0"/>
              <a:t>      	         1.     8 bits: Prefix</a:t>
            </a:r>
          </a:p>
          <a:p>
            <a:pPr marL="0">
              <a:spcBef>
                <a:spcPts val="0"/>
              </a:spcBef>
              <a:buNone/>
            </a:pPr>
            <a:r>
              <a:rPr lang="en-US" sz="2000" dirty="0" smtClean="0"/>
              <a:t>                         2.     4 bits: Flag bits</a:t>
            </a:r>
          </a:p>
          <a:p>
            <a:pPr marL="0">
              <a:spcBef>
                <a:spcPts val="0"/>
              </a:spcBef>
              <a:buNone/>
            </a:pPr>
            <a:r>
              <a:rPr lang="en-US" sz="2000" dirty="0" smtClean="0"/>
              <a:t>                         3.     4 bits: scope</a:t>
            </a:r>
          </a:p>
          <a:p>
            <a:pPr marL="0">
              <a:spcBef>
                <a:spcPts val="0"/>
              </a:spcBef>
              <a:buNone/>
            </a:pPr>
            <a:r>
              <a:rPr lang="en-US" sz="2000" dirty="0" smtClean="0"/>
              <a:t>                         4.     8 bits: Reserved</a:t>
            </a:r>
          </a:p>
          <a:p>
            <a:pPr marL="0">
              <a:spcBef>
                <a:spcPts val="0"/>
              </a:spcBef>
              <a:buNone/>
            </a:pPr>
            <a:r>
              <a:rPr lang="en-US" sz="2000" dirty="0" smtClean="0"/>
              <a:t>                         5.     8 bits: </a:t>
            </a:r>
            <a:r>
              <a:rPr lang="en-US" sz="2000" dirty="0" err="1" smtClean="0"/>
              <a:t>Plen</a:t>
            </a:r>
            <a:r>
              <a:rPr lang="en-US" sz="2000" dirty="0" smtClean="0"/>
              <a:t> (Length of the prefix in the prefix field)</a:t>
            </a:r>
          </a:p>
          <a:p>
            <a:pPr marL="0">
              <a:spcBef>
                <a:spcPts val="0"/>
              </a:spcBef>
              <a:buNone/>
            </a:pPr>
            <a:r>
              <a:rPr lang="en-US" sz="2000" dirty="0" smtClean="0"/>
              <a:t>                         6.     64 bits: Network Prefix</a:t>
            </a:r>
          </a:p>
          <a:p>
            <a:pPr marL="0">
              <a:spcBef>
                <a:spcPts val="0"/>
              </a:spcBef>
              <a:buNone/>
            </a:pPr>
            <a:r>
              <a:rPr lang="en-US" sz="2000" dirty="0" smtClean="0"/>
              <a:t>                         7.     32 bits: Group ID</a:t>
            </a:r>
          </a:p>
          <a:p>
            <a:pPr marL="0">
              <a:spcBef>
                <a:spcPts val="0"/>
              </a:spcBef>
              <a:buNone/>
            </a:pPr>
            <a:r>
              <a:rPr lang="en-US" sz="2000" dirty="0" smtClean="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Types of IPv6 addresses</a:t>
            </a:r>
            <a:endParaRPr lang="en-US" sz="2800" dirty="0"/>
          </a:p>
        </p:txBody>
      </p:sp>
      <p:sp>
        <p:nvSpPr>
          <p:cNvPr id="3" name="Content Placeholder 2"/>
          <p:cNvSpPr>
            <a:spLocks noGrp="1"/>
          </p:cNvSpPr>
          <p:nvPr>
            <p:ph idx="1"/>
          </p:nvPr>
        </p:nvSpPr>
        <p:spPr>
          <a:xfrm>
            <a:off x="457200" y="1371600"/>
            <a:ext cx="8229600" cy="5105400"/>
          </a:xfrm>
        </p:spPr>
        <p:txBody>
          <a:bodyPr>
            <a:normAutofit fontScale="92500" lnSpcReduction="10000"/>
          </a:bodyPr>
          <a:lstStyle/>
          <a:p>
            <a:pPr marL="0">
              <a:spcBef>
                <a:spcPts val="0"/>
              </a:spcBef>
              <a:buNone/>
            </a:pPr>
            <a:r>
              <a:rPr lang="en-US" sz="2400" dirty="0" smtClean="0"/>
              <a:t>	B.     </a:t>
            </a:r>
            <a:r>
              <a:rPr lang="en-US" sz="2400" dirty="0" smtClean="0">
                <a:solidFill>
                  <a:srgbClr val="C00000"/>
                </a:solidFill>
              </a:rPr>
              <a:t>Fixed Scope Multicast </a:t>
            </a:r>
          </a:p>
          <a:p>
            <a:pPr marL="0">
              <a:spcBef>
                <a:spcPts val="0"/>
              </a:spcBef>
              <a:buNone/>
            </a:pPr>
            <a:r>
              <a:rPr lang="en-US" sz="2400" dirty="0" smtClean="0"/>
              <a:t>     	        1.     Interface-Local   </a:t>
            </a:r>
          </a:p>
          <a:p>
            <a:pPr marL="0">
              <a:spcBef>
                <a:spcPts val="0"/>
              </a:spcBef>
              <a:buNone/>
            </a:pPr>
            <a:r>
              <a:rPr lang="en-US" sz="2400" dirty="0" smtClean="0"/>
              <a:t>                                     a.      ff01::1  -  All  Node-Local Nodes</a:t>
            </a:r>
          </a:p>
          <a:p>
            <a:pPr marL="0">
              <a:spcBef>
                <a:spcPts val="0"/>
              </a:spcBef>
              <a:buNone/>
            </a:pPr>
            <a:r>
              <a:rPr lang="en-US" sz="2400" dirty="0" smtClean="0"/>
              <a:t>                                     b.      ff01::2  -  All Node-Local Routers</a:t>
            </a:r>
          </a:p>
          <a:p>
            <a:pPr marL="0">
              <a:spcBef>
                <a:spcPts val="0"/>
              </a:spcBef>
              <a:buNone/>
            </a:pPr>
            <a:r>
              <a:rPr lang="en-US" sz="2400" dirty="0" smtClean="0"/>
              <a:t>                      2.     Link-Local</a:t>
            </a:r>
          </a:p>
          <a:p>
            <a:pPr marL="0">
              <a:spcBef>
                <a:spcPts val="0"/>
              </a:spcBef>
              <a:buNone/>
            </a:pPr>
            <a:r>
              <a:rPr lang="en-US" sz="2400" dirty="0" smtClean="0"/>
              <a:t>                                     a.     ff02::1  -  All Link-Local Nodes</a:t>
            </a:r>
          </a:p>
          <a:p>
            <a:pPr marL="0">
              <a:spcBef>
                <a:spcPts val="0"/>
              </a:spcBef>
              <a:buNone/>
            </a:pPr>
            <a:r>
              <a:rPr lang="en-US" sz="2400" dirty="0" smtClean="0"/>
              <a:t>                                     b.     ff02::2  -  All Link-Local Routers</a:t>
            </a:r>
          </a:p>
          <a:p>
            <a:pPr marL="0">
              <a:spcBef>
                <a:spcPts val="0"/>
              </a:spcBef>
              <a:buNone/>
            </a:pPr>
            <a:r>
              <a:rPr lang="en-US" sz="2400" dirty="0" smtClean="0"/>
              <a:t>                                     c.     ff02::3  -  Unassigned</a:t>
            </a:r>
          </a:p>
          <a:p>
            <a:pPr marL="0">
              <a:spcBef>
                <a:spcPts val="0"/>
              </a:spcBef>
              <a:buNone/>
            </a:pPr>
            <a:r>
              <a:rPr lang="en-US" sz="2400" dirty="0" smtClean="0"/>
              <a:t>                                     d.     ff02::4  -  Link-Local DVMRP Routers</a:t>
            </a:r>
          </a:p>
          <a:p>
            <a:pPr marL="0">
              <a:spcBef>
                <a:spcPts val="0"/>
              </a:spcBef>
              <a:buNone/>
            </a:pPr>
            <a:r>
              <a:rPr lang="en-US" sz="2400" dirty="0" smtClean="0"/>
              <a:t>                                     e.     ff02::5  -  Link-Local OSPFIGP</a:t>
            </a:r>
          </a:p>
          <a:p>
            <a:pPr marL="0">
              <a:spcBef>
                <a:spcPts val="0"/>
              </a:spcBef>
              <a:buNone/>
            </a:pPr>
            <a:r>
              <a:rPr lang="en-US" sz="2400" dirty="0" smtClean="0"/>
              <a:t>                                     f.      ff02::6  -  Link-Local OSPFIGP Designated 				Route</a:t>
            </a:r>
          </a:p>
          <a:p>
            <a:pPr marL="0">
              <a:spcBef>
                <a:spcPts val="0"/>
              </a:spcBef>
              <a:buNone/>
            </a:pPr>
            <a:r>
              <a:rPr lang="en-US" sz="2400" dirty="0" smtClean="0"/>
              <a:t>                                     g.     ff02::7  -  Link-Local ST Routers</a:t>
            </a:r>
          </a:p>
          <a:p>
            <a:pPr marL="0">
              <a:spcBef>
                <a:spcPts val="0"/>
              </a:spcBef>
              <a:buNone/>
            </a:pPr>
            <a:r>
              <a:rPr lang="en-US" sz="2400" dirty="0" smtClean="0"/>
              <a:t>                            </a:t>
            </a:r>
          </a:p>
          <a:p>
            <a:pPr marL="0">
              <a:spcBef>
                <a:spcPts val="0"/>
              </a:spcBef>
              <a:buNone/>
            </a:pPr>
            <a:r>
              <a:rPr lang="en-US" sz="2400" dirty="0" smtClean="0"/>
              <a:t>    </a:t>
            </a:r>
          </a:p>
          <a:p>
            <a:pPr>
              <a:buNone/>
            </a:pPr>
            <a:endParaRPr lang="en-US" sz="24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Types of IPv6 addresses</a:t>
            </a:r>
            <a:endParaRPr lang="en-US" sz="2800" dirty="0"/>
          </a:p>
        </p:txBody>
      </p:sp>
      <p:sp>
        <p:nvSpPr>
          <p:cNvPr id="3" name="Content Placeholder 2"/>
          <p:cNvSpPr>
            <a:spLocks noGrp="1"/>
          </p:cNvSpPr>
          <p:nvPr>
            <p:ph idx="1"/>
          </p:nvPr>
        </p:nvSpPr>
        <p:spPr>
          <a:xfrm>
            <a:off x="457200" y="1371600"/>
            <a:ext cx="8229600" cy="5105400"/>
          </a:xfrm>
        </p:spPr>
        <p:txBody>
          <a:bodyPr>
            <a:normAutofit lnSpcReduction="10000"/>
          </a:bodyPr>
          <a:lstStyle/>
          <a:p>
            <a:pPr marL="0">
              <a:spcBef>
                <a:spcPts val="0"/>
              </a:spcBef>
              <a:buNone/>
            </a:pPr>
            <a:r>
              <a:rPr lang="en-US" sz="2400" dirty="0" smtClean="0"/>
              <a:t>	                        h.     ff02::8  -  Link-Local ST Hosts</a:t>
            </a:r>
          </a:p>
          <a:p>
            <a:pPr marL="0">
              <a:spcBef>
                <a:spcPts val="0"/>
              </a:spcBef>
              <a:buNone/>
            </a:pPr>
            <a:r>
              <a:rPr lang="en-US" sz="2400" dirty="0" smtClean="0"/>
              <a:t>                                      </a:t>
            </a:r>
            <a:r>
              <a:rPr lang="en-US" sz="2400" dirty="0" err="1" smtClean="0"/>
              <a:t>i</a:t>
            </a:r>
            <a:r>
              <a:rPr lang="en-US" sz="2400" dirty="0" smtClean="0"/>
              <a:t>.      ff02::9  -  Link-Local RIP Routers</a:t>
            </a:r>
          </a:p>
          <a:p>
            <a:pPr marL="0">
              <a:spcBef>
                <a:spcPts val="0"/>
              </a:spcBef>
              <a:buNone/>
            </a:pPr>
            <a:r>
              <a:rPr lang="en-US" sz="2400" dirty="0" smtClean="0"/>
              <a:t>                                      j.      ff02::A  -  Link-Local EIGRP Routers</a:t>
            </a:r>
          </a:p>
          <a:p>
            <a:pPr marL="0">
              <a:spcBef>
                <a:spcPts val="0"/>
              </a:spcBef>
              <a:buNone/>
            </a:pPr>
            <a:r>
              <a:rPr lang="en-US" sz="2400" dirty="0" smtClean="0"/>
              <a:t>                                      k.     ff02::B  -  Link-Local Mobile-Agents</a:t>
            </a:r>
          </a:p>
          <a:p>
            <a:pPr marL="0">
              <a:spcBef>
                <a:spcPts val="0"/>
              </a:spcBef>
              <a:buNone/>
            </a:pPr>
            <a:r>
              <a:rPr lang="en-US" sz="2400" dirty="0" smtClean="0"/>
              <a:t>                                      l.      ff02::D  -  All Link-Local PIM Routers</a:t>
            </a:r>
          </a:p>
          <a:p>
            <a:pPr marL="0">
              <a:spcBef>
                <a:spcPts val="0"/>
              </a:spcBef>
              <a:buNone/>
            </a:pPr>
            <a:r>
              <a:rPr lang="en-US" sz="2400" dirty="0" smtClean="0"/>
              <a:t>                                      m.    ff02::E   -  Link-Local RSVP-					ENCAPSULATION</a:t>
            </a:r>
          </a:p>
          <a:p>
            <a:pPr marL="0">
              <a:spcBef>
                <a:spcPts val="0"/>
              </a:spcBef>
              <a:buNone/>
            </a:pPr>
            <a:r>
              <a:rPr lang="en-US" sz="2400" dirty="0" smtClean="0"/>
              <a:t>                                      n.     ff02::16 – All MLDv2-capable routers</a:t>
            </a:r>
          </a:p>
          <a:p>
            <a:pPr marL="0">
              <a:spcBef>
                <a:spcPts val="0"/>
              </a:spcBef>
              <a:buNone/>
            </a:pPr>
            <a:r>
              <a:rPr lang="en-US" sz="2400" dirty="0" smtClean="0"/>
              <a:t>                                      o.     </a:t>
            </a:r>
            <a:r>
              <a:rPr lang="en-US" sz="2400" dirty="0" smtClean="0">
                <a:solidFill>
                  <a:srgbClr val="C00000"/>
                </a:solidFill>
              </a:rPr>
              <a:t>ff02::6A – All Snoopers</a:t>
            </a:r>
          </a:p>
          <a:p>
            <a:pPr marL="0">
              <a:spcBef>
                <a:spcPts val="0"/>
              </a:spcBef>
              <a:buNone/>
            </a:pPr>
            <a:r>
              <a:rPr lang="en-US" sz="2400" dirty="0" smtClean="0"/>
              <a:t>                                      p.     ff02::1:1  -   Link-Local Link Name</a:t>
            </a:r>
          </a:p>
          <a:p>
            <a:pPr marL="0">
              <a:spcBef>
                <a:spcPts val="0"/>
              </a:spcBef>
              <a:buNone/>
            </a:pPr>
            <a:r>
              <a:rPr lang="en-US" sz="2400" dirty="0" smtClean="0"/>
              <a:t>                                      q.     ff02::1:2  -  Link-Local All-</a:t>
            </a:r>
            <a:r>
              <a:rPr lang="en-US" sz="2400" dirty="0" err="1" smtClean="0"/>
              <a:t>dhcp</a:t>
            </a:r>
            <a:r>
              <a:rPr lang="en-US" sz="2400" dirty="0" smtClean="0"/>
              <a:t>-agents</a:t>
            </a:r>
          </a:p>
          <a:p>
            <a:pPr marL="0">
              <a:spcBef>
                <a:spcPts val="0"/>
              </a:spcBef>
              <a:buNone/>
            </a:pPr>
            <a:r>
              <a:rPr lang="en-US" sz="2400" dirty="0" smtClean="0"/>
              <a:t>                                      r.      ff02::1:FFXX:XXXX  -  Link-Local 					Solicited-Node address</a:t>
            </a:r>
          </a:p>
          <a:p>
            <a:pPr marL="0">
              <a:spcBef>
                <a:spcPts val="0"/>
              </a:spcBef>
              <a:buNone/>
            </a:pPr>
            <a:r>
              <a:rPr lang="en-US" sz="2400" dirty="0" smtClean="0"/>
              <a:t>                       </a:t>
            </a:r>
          </a:p>
          <a:p>
            <a:pPr>
              <a:buNone/>
            </a:pPr>
            <a:endParaRPr lang="en-US" sz="24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Types of IPv6 addresses</a:t>
            </a:r>
            <a:endParaRPr lang="en-US" sz="2800" dirty="0"/>
          </a:p>
        </p:txBody>
      </p:sp>
      <p:sp>
        <p:nvSpPr>
          <p:cNvPr id="3" name="Content Placeholder 2"/>
          <p:cNvSpPr>
            <a:spLocks noGrp="1"/>
          </p:cNvSpPr>
          <p:nvPr>
            <p:ph idx="1"/>
          </p:nvPr>
        </p:nvSpPr>
        <p:spPr>
          <a:xfrm>
            <a:off x="457200" y="1371600"/>
            <a:ext cx="8229600" cy="5105400"/>
          </a:xfrm>
        </p:spPr>
        <p:txBody>
          <a:bodyPr>
            <a:normAutofit/>
          </a:bodyPr>
          <a:lstStyle/>
          <a:p>
            <a:pPr marL="0">
              <a:spcBef>
                <a:spcPts val="0"/>
              </a:spcBef>
              <a:buNone/>
            </a:pPr>
            <a:r>
              <a:rPr lang="en-US" sz="2400" dirty="0" smtClean="0"/>
              <a:t>	              3.     Unique-Local</a:t>
            </a:r>
          </a:p>
          <a:p>
            <a:pPr marL="0">
              <a:spcBef>
                <a:spcPts val="0"/>
              </a:spcBef>
              <a:buNone/>
            </a:pPr>
            <a:r>
              <a:rPr lang="en-US" sz="2400" dirty="0" smtClean="0"/>
              <a:t>                                    a.     ff05::1:2 – All Routers address</a:t>
            </a:r>
          </a:p>
          <a:p>
            <a:pPr marL="0">
              <a:spcBef>
                <a:spcPts val="0"/>
              </a:spcBef>
              <a:buNone/>
            </a:pPr>
            <a:r>
              <a:rPr lang="en-US" sz="2400" dirty="0" smtClean="0"/>
              <a:t>                                    b.     ff05::1:3 – All DHCP servers</a:t>
            </a:r>
          </a:p>
          <a:p>
            <a:pPr marL="0">
              <a:spcBef>
                <a:spcPts val="0"/>
              </a:spcBef>
              <a:buNone/>
            </a:pPr>
            <a:r>
              <a:rPr lang="en-US" sz="2400" dirty="0" smtClean="0"/>
              <a:t>                                    c.     ff05::1:4 – Depreciated</a:t>
            </a:r>
          </a:p>
          <a:p>
            <a:pPr marL="0">
              <a:spcBef>
                <a:spcPts val="0"/>
              </a:spcBef>
              <a:buNone/>
            </a:pPr>
            <a:r>
              <a:rPr lang="en-US" sz="2400" dirty="0" smtClean="0"/>
              <a:t>                                    d.     ff05::1:1000 to ff05::1:13ff – Service 				Location (SLP) Version 2   </a:t>
            </a:r>
          </a:p>
          <a:p>
            <a:pPr marL="0">
              <a:spcBef>
                <a:spcPts val="0"/>
              </a:spcBef>
              <a:buNone/>
            </a:pPr>
            <a:r>
              <a:rPr lang="en-US" sz="2400" dirty="0" smtClean="0"/>
              <a:t>  </a:t>
            </a:r>
          </a:p>
          <a:p>
            <a:pPr marL="0">
              <a:spcBef>
                <a:spcPts val="0"/>
              </a:spcBef>
              <a:buNone/>
            </a:pPr>
            <a:r>
              <a:rPr lang="en-US" sz="2400" dirty="0" smtClean="0"/>
              <a:t>  -  </a:t>
            </a:r>
            <a:r>
              <a:rPr lang="en-US" sz="2400" dirty="0" smtClean="0">
                <a:solidFill>
                  <a:srgbClr val="C00000"/>
                </a:solidFill>
              </a:rPr>
              <a:t>In the following, the service is in the Group ID</a:t>
            </a:r>
            <a:r>
              <a:rPr lang="en-US" sz="2400" dirty="0" smtClean="0"/>
              <a:t>.  For example, ff02::101 means the NTP servers in the local network.  The Group ID can be additionally divided.</a:t>
            </a:r>
          </a:p>
          <a:p>
            <a:pPr>
              <a:buNone/>
            </a:pPr>
            <a:endParaRPr lang="en-US"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Types of IPv6 addresses</a:t>
            </a:r>
            <a:endParaRPr lang="en-US" sz="2800" dirty="0"/>
          </a:p>
        </p:txBody>
      </p:sp>
      <p:sp>
        <p:nvSpPr>
          <p:cNvPr id="3" name="Content Placeholder 2"/>
          <p:cNvSpPr>
            <a:spLocks noGrp="1"/>
          </p:cNvSpPr>
          <p:nvPr>
            <p:ph idx="1"/>
          </p:nvPr>
        </p:nvSpPr>
        <p:spPr>
          <a:xfrm>
            <a:off x="457200" y="1371600"/>
            <a:ext cx="8229600" cy="5105400"/>
          </a:xfrm>
        </p:spPr>
        <p:txBody>
          <a:bodyPr>
            <a:normAutofit lnSpcReduction="10000"/>
          </a:bodyPr>
          <a:lstStyle/>
          <a:p>
            <a:pPr marL="0">
              <a:spcBef>
                <a:spcPts val="0"/>
              </a:spcBef>
              <a:buNone/>
            </a:pPr>
            <a:r>
              <a:rPr lang="en-US" sz="2400" dirty="0" smtClean="0"/>
              <a:t>	B.     </a:t>
            </a:r>
            <a:r>
              <a:rPr lang="en-US" sz="2400" dirty="0" smtClean="0">
                <a:solidFill>
                  <a:srgbClr val="C00000"/>
                </a:solidFill>
              </a:rPr>
              <a:t>Permanently assigned multicast addresses </a:t>
            </a:r>
            <a:r>
              <a:rPr lang="en-US" sz="2400" dirty="0" smtClean="0"/>
              <a:t>			independent of scopes.</a:t>
            </a:r>
          </a:p>
          <a:p>
            <a:pPr marL="0">
              <a:spcBef>
                <a:spcPts val="0"/>
              </a:spcBef>
              <a:buNone/>
            </a:pPr>
            <a:r>
              <a:rPr lang="en-US" sz="2400" dirty="0" smtClean="0"/>
              <a:t>     	         1.     ff0x::   -  Reserved</a:t>
            </a:r>
          </a:p>
          <a:p>
            <a:pPr marL="0">
              <a:spcBef>
                <a:spcPts val="0"/>
              </a:spcBef>
              <a:buNone/>
            </a:pPr>
            <a:r>
              <a:rPr lang="en-US" sz="2400" dirty="0" smtClean="0"/>
              <a:t>     	         2.     ff0x::101  -  Network Time Protocol</a:t>
            </a:r>
          </a:p>
          <a:p>
            <a:pPr marL="0">
              <a:spcBef>
                <a:spcPts val="0"/>
              </a:spcBef>
              <a:buNone/>
            </a:pPr>
            <a:r>
              <a:rPr lang="en-US" sz="2400" dirty="0" smtClean="0"/>
              <a:t>     	         3.     ff0x::102  -  SGI-Dogfight</a:t>
            </a:r>
          </a:p>
          <a:p>
            <a:pPr marL="0">
              <a:spcBef>
                <a:spcPts val="0"/>
              </a:spcBef>
              <a:buNone/>
            </a:pPr>
            <a:r>
              <a:rPr lang="en-US" sz="2400" dirty="0" smtClean="0"/>
              <a:t>     	         4.     ff0x::103  -  </a:t>
            </a:r>
            <a:r>
              <a:rPr lang="en-US" sz="2400" dirty="0" err="1" smtClean="0"/>
              <a:t>Rwhod</a:t>
            </a:r>
            <a:endParaRPr lang="en-US" sz="2400" dirty="0" smtClean="0"/>
          </a:p>
          <a:p>
            <a:pPr marL="0">
              <a:spcBef>
                <a:spcPts val="0"/>
              </a:spcBef>
              <a:buNone/>
            </a:pPr>
            <a:r>
              <a:rPr lang="en-US" sz="2400" dirty="0" smtClean="0"/>
              <a:t>     	         5.     ff0x::104  -  VNP</a:t>
            </a:r>
          </a:p>
          <a:p>
            <a:pPr marL="0">
              <a:spcBef>
                <a:spcPts val="0"/>
              </a:spcBef>
              <a:buNone/>
            </a:pPr>
            <a:r>
              <a:rPr lang="en-US" sz="2400" dirty="0" smtClean="0"/>
              <a:t>     	         6.     ff0x::105  -  Artificial Horizons – Aviator</a:t>
            </a:r>
          </a:p>
          <a:p>
            <a:pPr marL="0">
              <a:spcBef>
                <a:spcPts val="0"/>
              </a:spcBef>
              <a:buNone/>
            </a:pPr>
            <a:r>
              <a:rPr lang="en-US" sz="2400" dirty="0" smtClean="0"/>
              <a:t>     	         7.     ff0x::106  -  NSS – Name Service Server</a:t>
            </a:r>
          </a:p>
          <a:p>
            <a:pPr marL="0">
              <a:spcBef>
                <a:spcPts val="0"/>
              </a:spcBef>
              <a:buNone/>
            </a:pPr>
            <a:r>
              <a:rPr lang="en-US" sz="2400" dirty="0" smtClean="0"/>
              <a:t>     	         8.     ff0x::107  -  AUDIONEWS – Audio News 				Multicast</a:t>
            </a:r>
          </a:p>
          <a:p>
            <a:pPr marL="0">
              <a:spcBef>
                <a:spcPts val="0"/>
              </a:spcBef>
              <a:buNone/>
            </a:pPr>
            <a:r>
              <a:rPr lang="en-US" sz="2400" dirty="0" smtClean="0"/>
              <a:t>     	         9.     ff0x::108  -  SUN NIS+ Information Service</a:t>
            </a:r>
          </a:p>
          <a:p>
            <a:pPr marL="0">
              <a:spcBef>
                <a:spcPts val="0"/>
              </a:spcBef>
              <a:buNone/>
            </a:pPr>
            <a:r>
              <a:rPr lang="en-US" sz="2400" dirty="0" smtClean="0"/>
              <a:t>     	         10.   ff0x::109  -  MTP Multicast Transport Protocol</a:t>
            </a:r>
          </a:p>
          <a:p>
            <a:pPr marL="0">
              <a:spcBef>
                <a:spcPts val="0"/>
              </a:spcBef>
              <a:buNone/>
            </a:pPr>
            <a:r>
              <a:rPr lang="en-US" sz="2400" dirty="0" smtClean="0"/>
              <a:t>     	   </a:t>
            </a:r>
          </a:p>
          <a:p>
            <a:pPr marL="0">
              <a:spcBef>
                <a:spcPts val="0"/>
              </a:spcBef>
              <a:buNone/>
            </a:pPr>
            <a:endParaRPr lang="en-US" sz="2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Types of IPv6 addresses</a:t>
            </a:r>
            <a:endParaRPr lang="en-US" sz="2800" dirty="0"/>
          </a:p>
        </p:txBody>
      </p:sp>
      <p:sp>
        <p:nvSpPr>
          <p:cNvPr id="3" name="Content Placeholder 2"/>
          <p:cNvSpPr>
            <a:spLocks noGrp="1"/>
          </p:cNvSpPr>
          <p:nvPr>
            <p:ph idx="1"/>
          </p:nvPr>
        </p:nvSpPr>
        <p:spPr>
          <a:xfrm>
            <a:off x="457200" y="1371600"/>
            <a:ext cx="8229600" cy="5105400"/>
          </a:xfrm>
        </p:spPr>
        <p:txBody>
          <a:bodyPr>
            <a:normAutofit/>
          </a:bodyPr>
          <a:lstStyle/>
          <a:p>
            <a:pPr marL="0">
              <a:spcBef>
                <a:spcPts val="0"/>
              </a:spcBef>
              <a:buNone/>
            </a:pPr>
            <a:r>
              <a:rPr lang="en-US" sz="2400" dirty="0" smtClean="0"/>
              <a:t>	         11.     ff0x::10A  -  IETF-1-LOW-AUDIO</a:t>
            </a:r>
          </a:p>
          <a:p>
            <a:pPr marL="0">
              <a:spcBef>
                <a:spcPts val="0"/>
              </a:spcBef>
              <a:buNone/>
            </a:pPr>
            <a:r>
              <a:rPr lang="en-US" sz="2400" dirty="0" smtClean="0"/>
              <a:t>     	         12.     ff0x::10B  -  IETF-1-AUDIO</a:t>
            </a:r>
          </a:p>
          <a:p>
            <a:pPr marL="0">
              <a:spcBef>
                <a:spcPts val="0"/>
              </a:spcBef>
              <a:buNone/>
            </a:pPr>
            <a:r>
              <a:rPr lang="en-US" sz="2400" dirty="0" smtClean="0"/>
              <a:t>     	         13.     ff0x::10C  -  IETF-1-VIDEO</a:t>
            </a:r>
          </a:p>
          <a:p>
            <a:pPr marL="0">
              <a:spcBef>
                <a:spcPts val="0"/>
              </a:spcBef>
              <a:buNone/>
            </a:pPr>
            <a:r>
              <a:rPr lang="en-US" sz="2400" dirty="0" smtClean="0"/>
              <a:t>     	         14.     ff0x::10D  -  IETF-2-LOW-AUDIO</a:t>
            </a:r>
          </a:p>
          <a:p>
            <a:pPr marL="0">
              <a:spcBef>
                <a:spcPts val="0"/>
              </a:spcBef>
              <a:buNone/>
            </a:pPr>
            <a:r>
              <a:rPr lang="en-US" sz="2400" dirty="0" smtClean="0"/>
              <a:t>     	         15.     ff0x::10E  -  IETF-2-AUDIO</a:t>
            </a:r>
          </a:p>
          <a:p>
            <a:pPr marL="0">
              <a:spcBef>
                <a:spcPts val="0"/>
              </a:spcBef>
              <a:buNone/>
            </a:pPr>
            <a:r>
              <a:rPr lang="en-US" sz="2400" dirty="0" smtClean="0"/>
              <a:t>     	         16.     ff0x::10F  -  IETF-2-VIDEO</a:t>
            </a:r>
          </a:p>
          <a:p>
            <a:pPr marL="0">
              <a:spcBef>
                <a:spcPts val="0"/>
              </a:spcBef>
              <a:buNone/>
            </a:pPr>
            <a:r>
              <a:rPr lang="en-US" sz="2400" dirty="0" smtClean="0"/>
              <a:t>     	         17.     ff0x::110  -  MUSIC-SERVICE</a:t>
            </a:r>
          </a:p>
          <a:p>
            <a:pPr marL="0">
              <a:spcBef>
                <a:spcPts val="0"/>
              </a:spcBef>
              <a:buNone/>
            </a:pPr>
            <a:r>
              <a:rPr lang="en-US" sz="2400" dirty="0" smtClean="0"/>
              <a:t>     	         18.     ff0x::111  -  SEANET-TELEMETRY</a:t>
            </a:r>
          </a:p>
          <a:p>
            <a:pPr marL="0">
              <a:spcBef>
                <a:spcPts val="0"/>
              </a:spcBef>
              <a:buNone/>
            </a:pPr>
            <a:r>
              <a:rPr lang="en-US" sz="2400" dirty="0" smtClean="0"/>
              <a:t>     	         19.     ff0x::112  -  SEANET-IMAGE</a:t>
            </a:r>
          </a:p>
          <a:p>
            <a:pPr marL="0">
              <a:spcBef>
                <a:spcPts val="0"/>
              </a:spcBef>
              <a:buNone/>
            </a:pPr>
            <a:r>
              <a:rPr lang="en-US" sz="2400" dirty="0" smtClean="0"/>
              <a:t>     	         20.     ff0x::113  -  MLOADD</a:t>
            </a:r>
          </a:p>
          <a:p>
            <a:pPr marL="0">
              <a:spcBef>
                <a:spcPts val="0"/>
              </a:spcBef>
              <a:buNone/>
            </a:pPr>
            <a:r>
              <a:rPr lang="en-US" sz="2400" dirty="0" smtClean="0"/>
              <a:t>     	         21.     ff0x::114  -  Any private experiment</a:t>
            </a:r>
          </a:p>
          <a:p>
            <a:pPr marL="0">
              <a:spcBef>
                <a:spcPts val="0"/>
              </a:spcBef>
              <a:buNone/>
            </a:pPr>
            <a:r>
              <a:rPr lang="en-US" sz="2400" dirty="0" smtClean="0"/>
              <a:t>     	         22.     ff0x::115  -  DVMRP on MOSPF</a:t>
            </a:r>
          </a:p>
          <a:p>
            <a:pPr marL="0">
              <a:spcBef>
                <a:spcPts val="0"/>
              </a:spcBef>
              <a:buNone/>
            </a:pPr>
            <a:r>
              <a:rPr lang="en-US" sz="2400" dirty="0" smtClean="0"/>
              <a:t>     	         23.     ff0x::116  -  SVRLOC</a:t>
            </a:r>
          </a:p>
          <a:p>
            <a:pPr marL="0">
              <a:spcBef>
                <a:spcPts val="0"/>
              </a:spcBef>
              <a:buNone/>
            </a:pPr>
            <a:endParaRPr lang="en-US" sz="24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Types of IPv6 addresses</a:t>
            </a:r>
            <a:endParaRPr lang="en-US" sz="2800" dirty="0"/>
          </a:p>
        </p:txBody>
      </p:sp>
      <p:sp>
        <p:nvSpPr>
          <p:cNvPr id="3" name="Content Placeholder 2"/>
          <p:cNvSpPr>
            <a:spLocks noGrp="1"/>
          </p:cNvSpPr>
          <p:nvPr>
            <p:ph idx="1"/>
          </p:nvPr>
        </p:nvSpPr>
        <p:spPr>
          <a:xfrm>
            <a:off x="457200" y="1371600"/>
            <a:ext cx="8229600" cy="5105400"/>
          </a:xfrm>
        </p:spPr>
        <p:txBody>
          <a:bodyPr>
            <a:normAutofit fontScale="92500" lnSpcReduction="20000"/>
          </a:bodyPr>
          <a:lstStyle/>
          <a:p>
            <a:pPr>
              <a:buNone/>
            </a:pPr>
            <a:r>
              <a:rPr lang="en-US" sz="2400" dirty="0" smtClean="0"/>
              <a:t>		24.     ff0x::117  -  XINGTV</a:t>
            </a:r>
          </a:p>
          <a:p>
            <a:pPr>
              <a:buNone/>
            </a:pPr>
            <a:r>
              <a:rPr lang="en-US" sz="2400" dirty="0" smtClean="0"/>
              <a:t>               25.     ff0x::118  -  </a:t>
            </a:r>
            <a:r>
              <a:rPr lang="en-US" sz="2400" dirty="0" err="1" smtClean="0"/>
              <a:t>microsoft-ds</a:t>
            </a:r>
            <a:endParaRPr lang="en-US" sz="2400" dirty="0" smtClean="0"/>
          </a:p>
          <a:p>
            <a:pPr>
              <a:buNone/>
            </a:pPr>
            <a:r>
              <a:rPr lang="en-US" sz="2400" dirty="0" smtClean="0"/>
              <a:t>               26.     ff0x::119  -  </a:t>
            </a:r>
            <a:r>
              <a:rPr lang="en-US" sz="2400" dirty="0" err="1" smtClean="0"/>
              <a:t>nbc</a:t>
            </a:r>
            <a:r>
              <a:rPr lang="en-US" sz="2400" dirty="0" smtClean="0"/>
              <a:t>-pro</a:t>
            </a:r>
          </a:p>
          <a:p>
            <a:pPr>
              <a:buNone/>
            </a:pPr>
            <a:r>
              <a:rPr lang="en-US" sz="2400" dirty="0" smtClean="0"/>
              <a:t>               27.     ff0x::11A  -  </a:t>
            </a:r>
            <a:r>
              <a:rPr lang="en-US" sz="2400" dirty="0" err="1" smtClean="0"/>
              <a:t>nbc-pfn</a:t>
            </a:r>
            <a:endParaRPr lang="en-US" sz="2400" dirty="0" smtClean="0"/>
          </a:p>
          <a:p>
            <a:pPr>
              <a:buNone/>
            </a:pPr>
            <a:r>
              <a:rPr lang="en-US" sz="2400" dirty="0" smtClean="0"/>
              <a:t>               28.     ff0x::11B  -  lmsc-calren-1</a:t>
            </a:r>
          </a:p>
          <a:p>
            <a:pPr>
              <a:buNone/>
            </a:pPr>
            <a:r>
              <a:rPr lang="en-US" sz="2400" dirty="0" smtClean="0"/>
              <a:t>               29.     ff0x::11C  -  lmsc-calren-2</a:t>
            </a:r>
          </a:p>
          <a:p>
            <a:pPr>
              <a:buNone/>
            </a:pPr>
            <a:r>
              <a:rPr lang="en-US" sz="2400" dirty="0" smtClean="0"/>
              <a:t>               30.     ff0x::11D  -  lmsc-calren-3</a:t>
            </a:r>
          </a:p>
          <a:p>
            <a:pPr>
              <a:buNone/>
            </a:pPr>
            <a:r>
              <a:rPr lang="en-US" sz="2400" dirty="0" smtClean="0"/>
              <a:t>               31.     ff0x::11E   -  lmsc-calren-4</a:t>
            </a:r>
          </a:p>
          <a:p>
            <a:pPr>
              <a:buNone/>
            </a:pPr>
            <a:r>
              <a:rPr lang="en-US" sz="2400" dirty="0" smtClean="0"/>
              <a:t>               32.     ff0x::11F   -  </a:t>
            </a:r>
            <a:r>
              <a:rPr lang="en-US" sz="2400" dirty="0" err="1" smtClean="0"/>
              <a:t>ampr</a:t>
            </a:r>
            <a:r>
              <a:rPr lang="en-US" sz="2400" dirty="0" smtClean="0"/>
              <a:t>-info</a:t>
            </a:r>
          </a:p>
          <a:p>
            <a:pPr>
              <a:buNone/>
            </a:pPr>
            <a:r>
              <a:rPr lang="en-US" sz="2400" dirty="0" smtClean="0"/>
              <a:t>               33.     ff0x::120  -  </a:t>
            </a:r>
            <a:r>
              <a:rPr lang="en-US" sz="2400" dirty="0" err="1" smtClean="0"/>
              <a:t>mtrace</a:t>
            </a:r>
            <a:endParaRPr lang="en-US" sz="2400" dirty="0" smtClean="0"/>
          </a:p>
          <a:p>
            <a:pPr>
              <a:buNone/>
            </a:pPr>
            <a:r>
              <a:rPr lang="en-US" sz="2400" dirty="0" smtClean="0"/>
              <a:t>               34.     ff0x::121  -  RSVP-encap-1</a:t>
            </a:r>
          </a:p>
          <a:p>
            <a:pPr>
              <a:buNone/>
            </a:pPr>
            <a:r>
              <a:rPr lang="en-US" sz="2400" dirty="0" smtClean="0"/>
              <a:t>               35.     ff0x::122  -  RSVP-encap-2</a:t>
            </a:r>
          </a:p>
          <a:p>
            <a:pPr>
              <a:buNone/>
            </a:pPr>
            <a:r>
              <a:rPr lang="en-US" sz="2400" dirty="0" smtClean="0"/>
              <a:t>               36.     ff0x::123  -  SCRLOC-DA</a:t>
            </a:r>
          </a:p>
          <a:p>
            <a:pPr>
              <a:buNone/>
            </a:pPr>
            <a:r>
              <a:rPr lang="en-US" sz="2400" dirty="0" smtClean="0"/>
              <a:t>               37.     ff0x::124  -  </a:t>
            </a:r>
            <a:r>
              <a:rPr lang="en-US" sz="2400" dirty="0" err="1" smtClean="0"/>
              <a:t>rln</a:t>
            </a:r>
            <a:r>
              <a:rPr lang="en-US" sz="2400" dirty="0" smtClean="0"/>
              <a:t>-server</a:t>
            </a:r>
          </a:p>
          <a:p>
            <a:pPr>
              <a:buNone/>
            </a:pPr>
            <a:r>
              <a:rPr lang="en-US" sz="2400" dirty="0" smtClean="0"/>
              <a:t>               38.     ff0x::125  -  </a:t>
            </a:r>
            <a:r>
              <a:rPr lang="en-US" sz="2400" dirty="0" err="1" smtClean="0"/>
              <a:t>proshare</a:t>
            </a:r>
            <a:r>
              <a:rPr lang="en-US" sz="2400" dirty="0" smtClean="0"/>
              <a:t>-mc</a:t>
            </a:r>
          </a:p>
          <a:p>
            <a:pPr>
              <a:buNone/>
            </a:pPr>
            <a:endParaRPr lang="en-US"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MANDATE</a:t>
            </a:r>
            <a:endParaRPr lang="en-US" dirty="0"/>
          </a:p>
        </p:txBody>
      </p:sp>
      <p:sp>
        <p:nvSpPr>
          <p:cNvPr id="3" name="Content Placeholder 2"/>
          <p:cNvSpPr>
            <a:spLocks noGrp="1"/>
          </p:cNvSpPr>
          <p:nvPr>
            <p:ph idx="1"/>
          </p:nvPr>
        </p:nvSpPr>
        <p:spPr/>
        <p:txBody>
          <a:bodyPr/>
          <a:lstStyle/>
          <a:p>
            <a:pPr>
              <a:buNone/>
            </a:pPr>
            <a:r>
              <a:rPr lang="en-US" dirty="0" smtClean="0"/>
              <a:t>  Federal CIO </a:t>
            </a:r>
            <a:r>
              <a:rPr lang="en-US" dirty="0" err="1" smtClean="0">
                <a:hlinkClick r:id="rId2"/>
              </a:rPr>
              <a:t>Vivek</a:t>
            </a:r>
            <a:r>
              <a:rPr lang="en-US" dirty="0" smtClean="0">
                <a:hlinkClick r:id="rId2"/>
              </a:rPr>
              <a:t> </a:t>
            </a:r>
            <a:r>
              <a:rPr lang="en-US" dirty="0" err="1" smtClean="0">
                <a:hlinkClick r:id="rId2"/>
              </a:rPr>
              <a:t>Kundra</a:t>
            </a:r>
            <a:r>
              <a:rPr lang="en-US" dirty="0" smtClean="0"/>
              <a:t> has issued a directive requiring all U.S. government agencies to upgrade their public-facing Web sites and services by Sept. 30, 2012 to support IPv6… </a:t>
            </a:r>
          </a:p>
          <a:p>
            <a:pPr>
              <a:buNone/>
            </a:pPr>
            <a:endParaRPr lang="en-US" sz="1600" dirty="0" smtClean="0"/>
          </a:p>
          <a:p>
            <a:pPr>
              <a:buNone/>
            </a:pPr>
            <a:r>
              <a:rPr lang="en-US" sz="1600" dirty="0" smtClean="0"/>
              <a:t>Network World.  Sept. 28, 2010</a:t>
            </a: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Types of IPv6 addresses</a:t>
            </a:r>
            <a:endParaRPr lang="en-US" sz="2800" dirty="0"/>
          </a:p>
        </p:txBody>
      </p:sp>
      <p:sp>
        <p:nvSpPr>
          <p:cNvPr id="3" name="Content Placeholder 2"/>
          <p:cNvSpPr>
            <a:spLocks noGrp="1"/>
          </p:cNvSpPr>
          <p:nvPr>
            <p:ph idx="1"/>
          </p:nvPr>
        </p:nvSpPr>
        <p:spPr>
          <a:xfrm>
            <a:off x="457200" y="1371600"/>
            <a:ext cx="8229600" cy="5105400"/>
          </a:xfrm>
        </p:spPr>
        <p:txBody>
          <a:bodyPr>
            <a:normAutofit/>
          </a:bodyPr>
          <a:lstStyle/>
          <a:p>
            <a:pPr marL="0">
              <a:spcBef>
                <a:spcPts val="0"/>
              </a:spcBef>
              <a:buNone/>
            </a:pPr>
            <a:r>
              <a:rPr lang="en-US" sz="2400" dirty="0" smtClean="0"/>
              <a:t>	39.     ff0x::126  -  </a:t>
            </a:r>
            <a:r>
              <a:rPr lang="en-US" sz="2400" dirty="0" err="1" smtClean="0"/>
              <a:t>dantz</a:t>
            </a:r>
            <a:endParaRPr lang="en-US" sz="2400" dirty="0" smtClean="0"/>
          </a:p>
          <a:p>
            <a:pPr marL="0">
              <a:spcBef>
                <a:spcPts val="0"/>
              </a:spcBef>
              <a:buNone/>
            </a:pPr>
            <a:r>
              <a:rPr lang="en-US" sz="2400" dirty="0" smtClean="0"/>
              <a:t>              40.    ff0x::127  -  </a:t>
            </a:r>
            <a:r>
              <a:rPr lang="en-US" sz="2400" dirty="0" err="1" smtClean="0"/>
              <a:t>cisco</a:t>
            </a:r>
            <a:r>
              <a:rPr lang="en-US" sz="2400" dirty="0" smtClean="0"/>
              <a:t>-</a:t>
            </a:r>
            <a:r>
              <a:rPr lang="en-US" sz="2400" dirty="0" err="1" smtClean="0"/>
              <a:t>rp</a:t>
            </a:r>
            <a:r>
              <a:rPr lang="en-US" sz="2400" dirty="0" smtClean="0"/>
              <a:t>-announce</a:t>
            </a:r>
          </a:p>
          <a:p>
            <a:pPr marL="0">
              <a:spcBef>
                <a:spcPts val="0"/>
              </a:spcBef>
              <a:buNone/>
            </a:pPr>
            <a:r>
              <a:rPr lang="en-US" sz="2400" dirty="0" smtClean="0"/>
              <a:t>              41.    ff0x::128  -  </a:t>
            </a:r>
            <a:r>
              <a:rPr lang="en-US" sz="2400" dirty="0" err="1" smtClean="0"/>
              <a:t>cisco</a:t>
            </a:r>
            <a:r>
              <a:rPr lang="en-US" sz="2400" dirty="0" smtClean="0"/>
              <a:t>-</a:t>
            </a:r>
            <a:r>
              <a:rPr lang="en-US" sz="2400" dirty="0" err="1" smtClean="0"/>
              <a:t>rp</a:t>
            </a:r>
            <a:r>
              <a:rPr lang="en-US" sz="2400" dirty="0" smtClean="0"/>
              <a:t>-discovery</a:t>
            </a:r>
          </a:p>
          <a:p>
            <a:pPr marL="0">
              <a:spcBef>
                <a:spcPts val="0"/>
              </a:spcBef>
              <a:buNone/>
            </a:pPr>
            <a:r>
              <a:rPr lang="en-US" sz="2400" dirty="0" smtClean="0"/>
              <a:t>              42.    ff0x::129  -  gatekeeper</a:t>
            </a:r>
          </a:p>
          <a:p>
            <a:pPr marL="0">
              <a:spcBef>
                <a:spcPts val="0"/>
              </a:spcBef>
              <a:buNone/>
            </a:pPr>
            <a:r>
              <a:rPr lang="en-US" sz="2400" dirty="0" smtClean="0"/>
              <a:t>              43.    ff0x::12A  -  </a:t>
            </a:r>
            <a:r>
              <a:rPr lang="en-US" sz="2400" dirty="0" err="1" smtClean="0"/>
              <a:t>iberiagames</a:t>
            </a:r>
            <a:endParaRPr lang="en-US" sz="2400" dirty="0" smtClean="0"/>
          </a:p>
          <a:p>
            <a:pPr marL="0">
              <a:spcBef>
                <a:spcPts val="0"/>
              </a:spcBef>
              <a:buNone/>
            </a:pPr>
            <a:r>
              <a:rPr lang="en-US" sz="2400" dirty="0" smtClean="0"/>
              <a:t>              44.    ff0x::201  -  “</a:t>
            </a:r>
            <a:r>
              <a:rPr lang="en-US" sz="2400" dirty="0" err="1" smtClean="0"/>
              <a:t>rwho</a:t>
            </a:r>
            <a:r>
              <a:rPr lang="en-US" sz="2400" dirty="0" smtClean="0"/>
              <a:t>” Group (BSD) (unofficial)</a:t>
            </a:r>
          </a:p>
          <a:p>
            <a:pPr marL="0">
              <a:spcBef>
                <a:spcPts val="0"/>
              </a:spcBef>
              <a:buNone/>
            </a:pPr>
            <a:r>
              <a:rPr lang="en-US" sz="2400" dirty="0" smtClean="0"/>
              <a:t>              45.    ff0x::2:0000  to ff0x::2:7ffd  Multimedia Conference 		Calls</a:t>
            </a:r>
          </a:p>
          <a:p>
            <a:pPr marL="0">
              <a:spcBef>
                <a:spcPts val="0"/>
              </a:spcBef>
              <a:buNone/>
            </a:pPr>
            <a:r>
              <a:rPr lang="en-US" sz="2400" dirty="0" smtClean="0"/>
              <a:t>     	46.    ff0x::2:7ffe  -  SAPv1 Announcements</a:t>
            </a:r>
          </a:p>
          <a:p>
            <a:pPr marL="0">
              <a:spcBef>
                <a:spcPts val="0"/>
              </a:spcBef>
              <a:buNone/>
            </a:pPr>
            <a:r>
              <a:rPr lang="en-US" sz="2400" dirty="0" smtClean="0"/>
              <a:t>     	47.    ff0x::2:7fff  -  SAPv0 Announcements</a:t>
            </a:r>
          </a:p>
          <a:p>
            <a:pPr marL="0">
              <a:spcBef>
                <a:spcPts val="0"/>
              </a:spcBef>
              <a:buNone/>
            </a:pPr>
            <a:r>
              <a:rPr lang="en-US" sz="2400" dirty="0" smtClean="0"/>
              <a:t>     	48.    ff0x::2:8000 to ff0x::2:fff  -  SAP Dynamic 			Assignments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Types of IPv6 addresses</a:t>
            </a:r>
            <a:endParaRPr lang="en-US" sz="2800" dirty="0"/>
          </a:p>
        </p:txBody>
      </p:sp>
      <p:sp>
        <p:nvSpPr>
          <p:cNvPr id="3" name="Content Placeholder 2"/>
          <p:cNvSpPr>
            <a:spLocks noGrp="1"/>
          </p:cNvSpPr>
          <p:nvPr>
            <p:ph idx="1"/>
          </p:nvPr>
        </p:nvSpPr>
        <p:spPr>
          <a:xfrm>
            <a:off x="457200" y="1371600"/>
            <a:ext cx="8229600" cy="5105400"/>
          </a:xfrm>
        </p:spPr>
        <p:txBody>
          <a:bodyPr>
            <a:normAutofit fontScale="92500" lnSpcReduction="10000"/>
          </a:bodyPr>
          <a:lstStyle/>
          <a:p>
            <a:pPr marL="0">
              <a:spcBef>
                <a:spcPts val="0"/>
              </a:spcBef>
              <a:buNone/>
            </a:pPr>
            <a:r>
              <a:rPr lang="en-US" sz="2400" dirty="0" smtClean="0"/>
              <a:t>III.	</a:t>
            </a:r>
            <a:r>
              <a:rPr lang="en-US" sz="2400" dirty="0" err="1" smtClean="0"/>
              <a:t>Anycast</a:t>
            </a:r>
            <a:r>
              <a:rPr lang="en-US" sz="2400" dirty="0" smtClean="0"/>
              <a:t> addresses</a:t>
            </a:r>
          </a:p>
          <a:p>
            <a:pPr marL="0">
              <a:spcBef>
                <a:spcPts val="0"/>
              </a:spcBef>
              <a:buNone/>
            </a:pPr>
            <a:r>
              <a:rPr lang="en-US" sz="2400" dirty="0" smtClean="0"/>
              <a:t>              A.	Cross between a </a:t>
            </a:r>
            <a:r>
              <a:rPr lang="en-US" sz="2400" dirty="0" err="1" smtClean="0"/>
              <a:t>unicast</a:t>
            </a:r>
            <a:r>
              <a:rPr lang="en-US" sz="2400" dirty="0" smtClean="0"/>
              <a:t> and multicast address. </a:t>
            </a:r>
          </a:p>
          <a:p>
            <a:pPr marL="0">
              <a:spcBef>
                <a:spcPts val="0"/>
              </a:spcBef>
              <a:buNone/>
            </a:pPr>
            <a:r>
              <a:rPr lang="en-US" sz="2400" dirty="0" smtClean="0"/>
              <a:t>              B.	A group of interfaces usually on separate nodes.                       	C.	When packets are sent, they are sent to the nearest 		interface based on routing protocol distance 			measurement.  	</a:t>
            </a:r>
          </a:p>
          <a:p>
            <a:pPr marL="0">
              <a:spcBef>
                <a:spcPts val="0"/>
              </a:spcBef>
              <a:buNone/>
            </a:pPr>
            <a:r>
              <a:rPr lang="en-US" sz="2400" dirty="0" smtClean="0"/>
              <a:t>	D.	</a:t>
            </a:r>
            <a:r>
              <a:rPr lang="en-US" sz="2400" dirty="0" smtClean="0">
                <a:solidFill>
                  <a:srgbClr val="C00000"/>
                </a:solidFill>
              </a:rPr>
              <a:t>Mobile IPv6 uses this</a:t>
            </a:r>
            <a:r>
              <a:rPr lang="en-US" sz="2400" dirty="0" smtClean="0"/>
              <a:t>.</a:t>
            </a:r>
          </a:p>
          <a:p>
            <a:pPr marL="0">
              <a:spcBef>
                <a:spcPts val="0"/>
              </a:spcBef>
              <a:buNone/>
            </a:pPr>
            <a:endParaRPr lang="en-US" sz="2400" dirty="0" smtClean="0"/>
          </a:p>
          <a:p>
            <a:pPr marL="0">
              <a:spcBef>
                <a:spcPts val="0"/>
              </a:spcBef>
              <a:buNone/>
            </a:pPr>
            <a:r>
              <a:rPr lang="en-US" sz="2400" dirty="0" smtClean="0"/>
              <a:t>IV.         </a:t>
            </a:r>
            <a:r>
              <a:rPr lang="en-US" sz="2400" dirty="0" smtClean="0">
                <a:solidFill>
                  <a:srgbClr val="C00000"/>
                </a:solidFill>
              </a:rPr>
              <a:t>Zones</a:t>
            </a:r>
            <a:endParaRPr lang="en-US" sz="1600" dirty="0" smtClean="0">
              <a:solidFill>
                <a:srgbClr val="C00000"/>
              </a:solidFill>
            </a:endParaRPr>
          </a:p>
          <a:p>
            <a:pPr marL="171450" indent="-514350">
              <a:spcBef>
                <a:spcPts val="0"/>
              </a:spcBef>
              <a:buNone/>
            </a:pPr>
            <a:r>
              <a:rPr lang="en-US" sz="2400" dirty="0" smtClean="0"/>
              <a:t>		A.	A network address can be assigned a scope zone.</a:t>
            </a:r>
          </a:p>
          <a:p>
            <a:pPr marL="171450" indent="-514350">
              <a:spcBef>
                <a:spcPts val="0"/>
              </a:spcBef>
              <a:buNone/>
            </a:pPr>
            <a:r>
              <a:rPr lang="en-US" sz="2400" dirty="0" smtClean="0"/>
              <a:t>               B.	A link-local zone is made up of all network 			interfaces connected to a link.</a:t>
            </a:r>
          </a:p>
          <a:p>
            <a:pPr marL="171450" indent="-514350">
              <a:spcBef>
                <a:spcPts val="0"/>
              </a:spcBef>
              <a:buNone/>
            </a:pPr>
            <a:r>
              <a:rPr lang="en-US" sz="2000" dirty="0" smtClean="0"/>
              <a:t>		</a:t>
            </a:r>
            <a:r>
              <a:rPr lang="en-US" sz="2200" dirty="0" smtClean="0"/>
              <a:t>C.	Addresses are unique within a zone.</a:t>
            </a:r>
          </a:p>
          <a:p>
            <a:pPr marL="171450" indent="-514350">
              <a:spcBef>
                <a:spcPts val="0"/>
              </a:spcBef>
              <a:buNone/>
            </a:pPr>
            <a:r>
              <a:rPr lang="en-US" sz="2200" dirty="0" smtClean="0"/>
              <a:t>		D.	</a:t>
            </a:r>
            <a:r>
              <a:rPr lang="en-US" sz="2200" dirty="0" smtClean="0">
                <a:solidFill>
                  <a:srgbClr val="C00000"/>
                </a:solidFill>
              </a:rPr>
              <a:t>A  zone index suffix on the address identifies the zone.</a:t>
            </a:r>
          </a:p>
          <a:p>
            <a:pPr marL="171450" indent="-514350">
              <a:spcBef>
                <a:spcPts val="0"/>
              </a:spcBef>
              <a:buNone/>
            </a:pPr>
            <a:r>
              <a:rPr lang="en-US" sz="2200" dirty="0" smtClean="0"/>
              <a:t>			Example:</a:t>
            </a:r>
          </a:p>
          <a:p>
            <a:pPr marL="171450" indent="-514350">
              <a:spcBef>
                <a:spcPts val="0"/>
              </a:spcBef>
              <a:buNone/>
            </a:pPr>
            <a:r>
              <a:rPr lang="en-US" sz="2200" dirty="0" smtClean="0"/>
              <a:t>			fe80::884:e09:d546:aa5b%10</a:t>
            </a:r>
          </a:p>
          <a:p>
            <a:pPr marL="171450" indent="-514350">
              <a:spcBef>
                <a:spcPts val="0"/>
              </a:spcBef>
              <a:buAutoNum type="romanUcPeriod" startAt="4"/>
            </a:pPr>
            <a:endParaRPr lang="en-US" sz="2000" dirty="0" smtClean="0"/>
          </a:p>
          <a:p>
            <a:pPr marL="514350" indent="-514350">
              <a:buAutoNum type="romanUcPeriod" startAt="4"/>
            </a:pPr>
            <a:endParaRPr lang="en-US" sz="2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Types of IPv6 addresses</a:t>
            </a:r>
            <a:endParaRPr lang="en-US" sz="2800" dirty="0"/>
          </a:p>
        </p:txBody>
      </p:sp>
      <p:sp>
        <p:nvSpPr>
          <p:cNvPr id="3" name="Content Placeholder 2"/>
          <p:cNvSpPr>
            <a:spLocks noGrp="1"/>
          </p:cNvSpPr>
          <p:nvPr>
            <p:ph idx="1"/>
          </p:nvPr>
        </p:nvSpPr>
        <p:spPr>
          <a:xfrm>
            <a:off x="457200" y="1371600"/>
            <a:ext cx="8229600" cy="5105400"/>
          </a:xfrm>
        </p:spPr>
        <p:txBody>
          <a:bodyPr>
            <a:normAutofit lnSpcReduction="10000"/>
          </a:bodyPr>
          <a:lstStyle/>
          <a:p>
            <a:pPr marL="0">
              <a:spcBef>
                <a:spcPts val="0"/>
              </a:spcBef>
              <a:buNone/>
            </a:pPr>
            <a:r>
              <a:rPr lang="en-US" sz="2400" dirty="0" smtClean="0"/>
              <a:t>IV.	Special</a:t>
            </a:r>
          </a:p>
          <a:p>
            <a:pPr marL="0">
              <a:spcBef>
                <a:spcPts val="0"/>
              </a:spcBef>
              <a:buNone/>
            </a:pPr>
            <a:r>
              <a:rPr lang="en-US" sz="2400" dirty="0" smtClean="0"/>
              <a:t>      	A.     </a:t>
            </a:r>
            <a:r>
              <a:rPr lang="en-US" sz="2400" dirty="0" smtClean="0">
                <a:solidFill>
                  <a:srgbClr val="C00000"/>
                </a:solidFill>
              </a:rPr>
              <a:t>Unspecified – 0:0:0:0:0:0:0:0  or ::</a:t>
            </a:r>
          </a:p>
          <a:p>
            <a:pPr marL="0">
              <a:spcBef>
                <a:spcPts val="0"/>
              </a:spcBef>
              <a:buNone/>
            </a:pPr>
            <a:r>
              <a:rPr lang="en-US" sz="2400" dirty="0" smtClean="0"/>
              <a:t>      	B.      </a:t>
            </a:r>
            <a:r>
              <a:rPr lang="en-US" sz="2400" dirty="0" smtClean="0">
                <a:solidFill>
                  <a:srgbClr val="C00000"/>
                </a:solidFill>
              </a:rPr>
              <a:t>Loopback  -  0:0:0:0:0:0:0:1 or ::1</a:t>
            </a:r>
          </a:p>
          <a:p>
            <a:pPr marL="0">
              <a:spcBef>
                <a:spcPts val="0"/>
              </a:spcBef>
              <a:buNone/>
            </a:pPr>
            <a:r>
              <a:rPr lang="en-US" sz="2400" dirty="0" smtClean="0"/>
              <a:t>      	C.     </a:t>
            </a:r>
            <a:r>
              <a:rPr lang="en-US" sz="2400" dirty="0" smtClean="0">
                <a:solidFill>
                  <a:srgbClr val="C00000"/>
                </a:solidFill>
              </a:rPr>
              <a:t>Addresses compatible with IPv4  -  ::/96</a:t>
            </a:r>
          </a:p>
          <a:p>
            <a:pPr marL="0">
              <a:spcBef>
                <a:spcPts val="0"/>
              </a:spcBef>
              <a:buNone/>
            </a:pPr>
            <a:r>
              <a:rPr lang="en-US" sz="2400" dirty="0" smtClean="0"/>
              <a:t>      	D.     </a:t>
            </a:r>
            <a:r>
              <a:rPr lang="en-US" sz="2400" dirty="0" smtClean="0">
                <a:solidFill>
                  <a:srgbClr val="C00000"/>
                </a:solidFill>
              </a:rPr>
              <a:t>Mixed IPv4 and IPv6</a:t>
            </a:r>
          </a:p>
          <a:p>
            <a:pPr marL="0">
              <a:spcBef>
                <a:spcPts val="0"/>
              </a:spcBef>
              <a:buNone/>
            </a:pPr>
            <a:r>
              <a:rPr lang="en-US" sz="2400" dirty="0" smtClean="0">
                <a:solidFill>
                  <a:srgbClr val="C00000"/>
                </a:solidFill>
              </a:rPr>
              <a:t>          	         1.     Puts values of IPv4 address into low order bytes 			of IPv6</a:t>
            </a:r>
          </a:p>
          <a:p>
            <a:pPr marL="0">
              <a:spcBef>
                <a:spcPts val="0"/>
              </a:spcBef>
              <a:buNone/>
            </a:pPr>
            <a:r>
              <a:rPr lang="en-US" sz="2400" dirty="0" smtClean="0">
                <a:solidFill>
                  <a:srgbClr val="C00000"/>
                </a:solidFill>
              </a:rPr>
              <a:t>                      2.     Example    </a:t>
            </a:r>
          </a:p>
          <a:p>
            <a:pPr marL="0">
              <a:spcBef>
                <a:spcPts val="0"/>
              </a:spcBef>
              <a:buNone/>
            </a:pPr>
            <a:r>
              <a:rPr lang="en-US" sz="2400" dirty="0" smtClean="0">
                <a:solidFill>
                  <a:srgbClr val="C00000"/>
                </a:solidFill>
              </a:rPr>
              <a:t>              	             0:0:0:0:0:0:192.168.100.1</a:t>
            </a:r>
          </a:p>
          <a:p>
            <a:pPr marL="0">
              <a:spcBef>
                <a:spcPts val="0"/>
              </a:spcBef>
              <a:buNone/>
            </a:pPr>
            <a:r>
              <a:rPr lang="en-US" sz="2400" dirty="0" smtClean="0"/>
              <a:t>	E.     6to4</a:t>
            </a:r>
          </a:p>
          <a:p>
            <a:pPr marL="0">
              <a:spcBef>
                <a:spcPts val="0"/>
              </a:spcBef>
              <a:buNone/>
            </a:pPr>
            <a:r>
              <a:rPr lang="en-US" sz="2400" dirty="0" smtClean="0"/>
              <a:t>                	     Prefix of 2002::/16</a:t>
            </a:r>
          </a:p>
          <a:p>
            <a:pPr marL="0">
              <a:spcBef>
                <a:spcPts val="0"/>
              </a:spcBef>
              <a:buNone/>
            </a:pPr>
            <a:r>
              <a:rPr lang="en-US" sz="2400" dirty="0" smtClean="0"/>
              <a:t>      	F.     ISATAP</a:t>
            </a:r>
          </a:p>
          <a:p>
            <a:pPr marL="0">
              <a:spcBef>
                <a:spcPts val="0"/>
              </a:spcBef>
              <a:buNone/>
            </a:pPr>
            <a:r>
              <a:rPr lang="en-US" sz="2400" dirty="0" smtClean="0"/>
              <a:t>      	G.    </a:t>
            </a:r>
            <a:r>
              <a:rPr lang="en-US" sz="2400" dirty="0" err="1" smtClean="0"/>
              <a:t>Teredo</a:t>
            </a:r>
            <a:endParaRPr lang="en-US" sz="2400" dirty="0" smtClean="0"/>
          </a:p>
          <a:p>
            <a:pPr marL="0">
              <a:spcBef>
                <a:spcPts val="0"/>
              </a:spcBef>
              <a:buNone/>
            </a:pPr>
            <a:r>
              <a:rPr lang="en-US" sz="2400" dirty="0" smtClean="0"/>
              <a:t>                 	     Prefix of  2001::/32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ADDRESSES REQUIRED</a:t>
            </a:r>
            <a:endParaRPr lang="en-US" sz="2800" dirty="0"/>
          </a:p>
        </p:txBody>
      </p:sp>
      <p:sp>
        <p:nvSpPr>
          <p:cNvPr id="3" name="Content Placeholder 2"/>
          <p:cNvSpPr>
            <a:spLocks noGrp="1"/>
          </p:cNvSpPr>
          <p:nvPr>
            <p:ph idx="1"/>
          </p:nvPr>
        </p:nvSpPr>
        <p:spPr>
          <a:xfrm>
            <a:off x="457200" y="1371600"/>
            <a:ext cx="8229600" cy="5105400"/>
          </a:xfrm>
        </p:spPr>
        <p:txBody>
          <a:bodyPr>
            <a:normAutofit fontScale="85000" lnSpcReduction="10000"/>
          </a:bodyPr>
          <a:lstStyle/>
          <a:p>
            <a:pPr marL="514350" indent="-514350">
              <a:buNone/>
            </a:pPr>
            <a:r>
              <a:rPr lang="en-US" sz="2400" dirty="0" smtClean="0"/>
              <a:t>I.		</a:t>
            </a:r>
            <a:r>
              <a:rPr lang="en-US" sz="2400" dirty="0" smtClean="0">
                <a:solidFill>
                  <a:srgbClr val="C00000"/>
                </a:solidFill>
              </a:rPr>
              <a:t>For Each Host</a:t>
            </a:r>
          </a:p>
          <a:p>
            <a:pPr marL="514350" indent="-514350">
              <a:buNone/>
            </a:pPr>
            <a:r>
              <a:rPr lang="en-US" sz="2400" dirty="0" smtClean="0"/>
              <a:t>                </a:t>
            </a:r>
            <a:r>
              <a:rPr lang="en-US" sz="2400" dirty="0" smtClean="0">
                <a:solidFill>
                  <a:srgbClr val="C00000"/>
                </a:solidFill>
              </a:rPr>
              <a:t>A.     Link-local address for each interface</a:t>
            </a:r>
          </a:p>
          <a:p>
            <a:pPr marL="514350" indent="-514350">
              <a:buNone/>
            </a:pPr>
            <a:r>
              <a:rPr lang="en-US" sz="2400" dirty="0" smtClean="0">
                <a:solidFill>
                  <a:srgbClr val="C00000"/>
                </a:solidFill>
              </a:rPr>
              <a:t>       		B.     Any assigned </a:t>
            </a:r>
            <a:r>
              <a:rPr lang="en-US" sz="2400" dirty="0" err="1" smtClean="0">
                <a:solidFill>
                  <a:srgbClr val="C00000"/>
                </a:solidFill>
              </a:rPr>
              <a:t>unicast</a:t>
            </a:r>
            <a:r>
              <a:rPr lang="en-US" sz="2400" dirty="0" smtClean="0">
                <a:solidFill>
                  <a:srgbClr val="C00000"/>
                </a:solidFill>
              </a:rPr>
              <a:t> and </a:t>
            </a:r>
            <a:r>
              <a:rPr lang="en-US" sz="2400" dirty="0" err="1" smtClean="0">
                <a:solidFill>
                  <a:srgbClr val="C00000"/>
                </a:solidFill>
              </a:rPr>
              <a:t>anycast</a:t>
            </a:r>
            <a:r>
              <a:rPr lang="en-US" sz="2400" dirty="0" smtClean="0">
                <a:solidFill>
                  <a:srgbClr val="C00000"/>
                </a:solidFill>
              </a:rPr>
              <a:t> addresses</a:t>
            </a:r>
          </a:p>
          <a:p>
            <a:pPr marL="514350" indent="-514350">
              <a:buNone/>
            </a:pPr>
            <a:r>
              <a:rPr lang="en-US" sz="2400" dirty="0" smtClean="0">
                <a:solidFill>
                  <a:srgbClr val="C00000"/>
                </a:solidFill>
              </a:rPr>
              <a:t>       		C.     Loopback address</a:t>
            </a:r>
          </a:p>
          <a:p>
            <a:pPr marL="514350" indent="-514350">
              <a:buNone/>
            </a:pPr>
            <a:r>
              <a:rPr lang="en-US" sz="2400" dirty="0" smtClean="0">
                <a:solidFill>
                  <a:srgbClr val="C00000"/>
                </a:solidFill>
              </a:rPr>
              <a:t>       		D.     All-nodes multicast address</a:t>
            </a:r>
          </a:p>
          <a:p>
            <a:pPr marL="514350" indent="-514350">
              <a:buNone/>
            </a:pPr>
            <a:r>
              <a:rPr lang="en-US" sz="2400" dirty="0" smtClean="0">
                <a:solidFill>
                  <a:srgbClr val="C00000"/>
                </a:solidFill>
              </a:rPr>
              <a:t>       		E.     Solicited-node multicast address for each assigned </a:t>
            </a:r>
            <a:r>
              <a:rPr lang="en-US" sz="2400" dirty="0" err="1" smtClean="0">
                <a:solidFill>
                  <a:srgbClr val="C00000"/>
                </a:solidFill>
              </a:rPr>
              <a:t>unicast</a:t>
            </a:r>
            <a:r>
              <a:rPr lang="en-US" sz="2400" dirty="0" smtClean="0">
                <a:solidFill>
                  <a:srgbClr val="C00000"/>
                </a:solidFill>
              </a:rPr>
              <a:t> and 		</a:t>
            </a:r>
            <a:r>
              <a:rPr lang="en-US" sz="2400" dirty="0" err="1" smtClean="0">
                <a:solidFill>
                  <a:srgbClr val="C00000"/>
                </a:solidFill>
              </a:rPr>
              <a:t>anycast</a:t>
            </a:r>
            <a:r>
              <a:rPr lang="en-US" sz="2400" dirty="0" smtClean="0">
                <a:solidFill>
                  <a:srgbClr val="C00000"/>
                </a:solidFill>
              </a:rPr>
              <a:t> addresses.</a:t>
            </a:r>
          </a:p>
          <a:p>
            <a:pPr marL="514350" indent="-514350">
              <a:buNone/>
            </a:pPr>
            <a:r>
              <a:rPr lang="en-US" sz="2400" dirty="0" smtClean="0">
                <a:solidFill>
                  <a:srgbClr val="C00000"/>
                </a:solidFill>
              </a:rPr>
              <a:t>       		F.     Multicast addresses of other groups the host is a member of.</a:t>
            </a:r>
          </a:p>
          <a:p>
            <a:pPr marL="514350" indent="-514350">
              <a:buNone/>
            </a:pPr>
            <a:r>
              <a:rPr lang="en-US" sz="2400" dirty="0" smtClean="0"/>
              <a:t>II.		For each router</a:t>
            </a:r>
          </a:p>
          <a:p>
            <a:pPr marL="514350" indent="-514350">
              <a:buNone/>
            </a:pPr>
            <a:r>
              <a:rPr lang="en-US" sz="2400" dirty="0" smtClean="0"/>
              <a:t>       		A.     Needs to recognize the above</a:t>
            </a:r>
          </a:p>
          <a:p>
            <a:pPr marL="514350" indent="-514350">
              <a:buNone/>
            </a:pPr>
            <a:r>
              <a:rPr lang="en-US" sz="2400" dirty="0" smtClean="0"/>
              <a:t>       		B.     Subnet-router </a:t>
            </a:r>
            <a:r>
              <a:rPr lang="en-US" sz="2400" dirty="0" err="1" smtClean="0"/>
              <a:t>anycast</a:t>
            </a:r>
            <a:r>
              <a:rPr lang="en-US" sz="2400" dirty="0" smtClean="0"/>
              <a:t> address for the interfaces it is a router 		for.  </a:t>
            </a:r>
          </a:p>
          <a:p>
            <a:pPr marL="514350" indent="-514350">
              <a:buNone/>
            </a:pPr>
            <a:r>
              <a:rPr lang="en-US" sz="2400" dirty="0" smtClean="0"/>
              <a:t>       		C.     All </a:t>
            </a:r>
            <a:r>
              <a:rPr lang="en-US" sz="2400" dirty="0" err="1" smtClean="0"/>
              <a:t>anycast</a:t>
            </a:r>
            <a:r>
              <a:rPr lang="en-US" sz="2400" dirty="0" smtClean="0"/>
              <a:t> addresses for which the router is configured for.</a:t>
            </a:r>
          </a:p>
          <a:p>
            <a:pPr marL="514350" indent="-514350">
              <a:buNone/>
            </a:pPr>
            <a:r>
              <a:rPr lang="en-US" sz="2400" dirty="0" smtClean="0"/>
              <a:t>       		D.     All-routers multicast address</a:t>
            </a:r>
          </a:p>
          <a:p>
            <a:pPr marL="514350" indent="-514350">
              <a:buNone/>
            </a:pPr>
            <a:r>
              <a:rPr lang="en-US" sz="2400" dirty="0" smtClean="0"/>
              <a:t>       		E.     Multicast addresses of groups the router belongs to.</a:t>
            </a:r>
          </a:p>
          <a:p>
            <a:endParaRPr lang="en-US" sz="24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IPv6 in Ethernet (RFC 2464)</a:t>
            </a:r>
            <a:endParaRPr lang="en-US" sz="2800" dirty="0"/>
          </a:p>
        </p:txBody>
      </p:sp>
      <p:sp>
        <p:nvSpPr>
          <p:cNvPr id="3" name="Content Placeholder 2"/>
          <p:cNvSpPr>
            <a:spLocks noGrp="1"/>
          </p:cNvSpPr>
          <p:nvPr>
            <p:ph idx="1"/>
          </p:nvPr>
        </p:nvSpPr>
        <p:spPr>
          <a:xfrm>
            <a:off x="457200" y="1371600"/>
            <a:ext cx="8229600" cy="5486400"/>
          </a:xfrm>
        </p:spPr>
        <p:txBody>
          <a:bodyPr>
            <a:normAutofit fontScale="70000" lnSpcReduction="20000"/>
          </a:bodyPr>
          <a:lstStyle/>
          <a:p>
            <a:pPr>
              <a:buNone/>
            </a:pPr>
            <a:r>
              <a:rPr lang="en-US" sz="2400" dirty="0" smtClean="0"/>
              <a:t>I. 		Pv6 address (Link-Local)for Ethernet Interface contents</a:t>
            </a:r>
          </a:p>
          <a:p>
            <a:pPr>
              <a:buNone/>
            </a:pPr>
            <a:r>
              <a:rPr lang="en-US" sz="2400" dirty="0" smtClean="0"/>
              <a:t>      		A.     Interface Identifier</a:t>
            </a:r>
          </a:p>
          <a:p>
            <a:pPr>
              <a:buNone/>
            </a:pPr>
            <a:r>
              <a:rPr lang="en-US" sz="2400" dirty="0" smtClean="0"/>
              <a:t>           	        1.     </a:t>
            </a:r>
            <a:r>
              <a:rPr lang="en-US" sz="2400" dirty="0" smtClean="0">
                <a:solidFill>
                  <a:srgbClr val="C00000"/>
                </a:solidFill>
              </a:rPr>
              <a:t>Based on the EUI-64 identifier</a:t>
            </a:r>
          </a:p>
          <a:p>
            <a:pPr>
              <a:buNone/>
            </a:pPr>
            <a:r>
              <a:rPr lang="en-US" sz="2400" dirty="0" smtClean="0"/>
              <a:t>                                   a.  </a:t>
            </a:r>
            <a:r>
              <a:rPr lang="en-US" sz="2400" dirty="0" smtClean="0">
                <a:solidFill>
                  <a:srgbClr val="FF0000"/>
                </a:solidFill>
              </a:rPr>
              <a:t>Can be made from MAC-48 or EUI-48</a:t>
            </a:r>
          </a:p>
          <a:p>
            <a:pPr>
              <a:buNone/>
            </a:pPr>
            <a:r>
              <a:rPr lang="en-US" sz="2400" dirty="0" smtClean="0"/>
              <a:t>		                      -   OUI (First 3 octets) becomes the </a:t>
            </a:r>
            <a:r>
              <a:rPr lang="en-US" sz="2400" dirty="0" err="1" smtClean="0"/>
              <a:t>company_id</a:t>
            </a:r>
            <a:r>
              <a:rPr lang="en-US" sz="2400" dirty="0" smtClean="0"/>
              <a:t> </a:t>
            </a:r>
          </a:p>
          <a:p>
            <a:pPr>
              <a:buNone/>
            </a:pPr>
            <a:r>
              <a:rPr lang="en-US" sz="2400" dirty="0" smtClean="0"/>
              <a:t>                                         -    4</a:t>
            </a:r>
            <a:r>
              <a:rPr lang="en-US" sz="2400" baseline="30000" dirty="0" smtClean="0"/>
              <a:t>th</a:t>
            </a:r>
            <a:r>
              <a:rPr lang="en-US" sz="2400" dirty="0" smtClean="0"/>
              <a:t> and 5</a:t>
            </a:r>
            <a:r>
              <a:rPr lang="en-US" sz="2400" baseline="30000" dirty="0" smtClean="0"/>
              <a:t>th</a:t>
            </a:r>
            <a:r>
              <a:rPr lang="en-US" sz="2400" dirty="0" smtClean="0"/>
              <a:t> octets - FFFE  </a:t>
            </a:r>
          </a:p>
          <a:p>
            <a:pPr>
              <a:buNone/>
            </a:pPr>
            <a:r>
              <a:rPr lang="en-US" sz="2400" dirty="0" smtClean="0"/>
              <a:t>                	</a:t>
            </a:r>
          </a:p>
          <a:p>
            <a:pPr>
              <a:buNone/>
            </a:pPr>
            <a:r>
              <a:rPr lang="en-US" sz="2400" dirty="0" smtClean="0"/>
              <a:t>                                   Example:</a:t>
            </a:r>
          </a:p>
          <a:p>
            <a:pPr>
              <a:buNone/>
            </a:pPr>
            <a:r>
              <a:rPr lang="en-US" sz="2400" dirty="0" smtClean="0"/>
              <a:t>                                       34-56-78-9A-BC-DE becomes </a:t>
            </a:r>
          </a:p>
          <a:p>
            <a:pPr>
              <a:buNone/>
            </a:pPr>
            <a:r>
              <a:rPr lang="en-US" sz="2400" dirty="0" smtClean="0"/>
              <a:t>                                       36-56-78-FF-FE-9A-BC-DE</a:t>
            </a:r>
          </a:p>
          <a:p>
            <a:pPr>
              <a:buNone/>
            </a:pPr>
            <a:r>
              <a:rPr lang="en-US" sz="2400" dirty="0" smtClean="0"/>
              <a:t>       	        2.      </a:t>
            </a:r>
            <a:r>
              <a:rPr lang="en-US" sz="2400" dirty="0" smtClean="0">
                <a:solidFill>
                  <a:srgbClr val="C00000"/>
                </a:solidFill>
              </a:rPr>
              <a:t>Complement of the Universal/Local (U/L)bit 0 becomes a 1</a:t>
            </a:r>
          </a:p>
          <a:p>
            <a:pPr>
              <a:buNone/>
            </a:pPr>
            <a:r>
              <a:rPr lang="en-US" sz="2400" dirty="0" smtClean="0"/>
              <a:t>                    B.    </a:t>
            </a:r>
            <a:r>
              <a:rPr lang="en-US" sz="2400" dirty="0" smtClean="0">
                <a:solidFill>
                  <a:srgbClr val="C00000"/>
                </a:solidFill>
              </a:rPr>
              <a:t> Interface Identifier is then appended to FE80::/64</a:t>
            </a:r>
          </a:p>
          <a:p>
            <a:pPr>
              <a:buNone/>
            </a:pPr>
            <a:endParaRPr lang="en-US" sz="2400" dirty="0" smtClean="0"/>
          </a:p>
          <a:p>
            <a:pPr>
              <a:buNone/>
            </a:pPr>
            <a:r>
              <a:rPr lang="en-US" sz="2400" dirty="0" smtClean="0"/>
              <a:t>Diagram:</a:t>
            </a:r>
          </a:p>
          <a:p>
            <a:pPr>
              <a:buNone/>
            </a:pPr>
            <a:endParaRPr lang="en-US" sz="2400" dirty="0" smtClean="0"/>
          </a:p>
          <a:p>
            <a:pPr>
              <a:buNone/>
            </a:pPr>
            <a:r>
              <a:rPr lang="en-US" sz="2400" dirty="0" smtClean="0"/>
              <a:t>      10 bits                   54 bits                                  64 bits</a:t>
            </a:r>
          </a:p>
          <a:p>
            <a:pPr>
              <a:buNone/>
            </a:pPr>
            <a:r>
              <a:rPr lang="en-US" sz="2400" dirty="0" smtClean="0"/>
              <a:t>+ ------------------+-------------------------------+-------------------------------------+</a:t>
            </a:r>
          </a:p>
          <a:p>
            <a:pPr>
              <a:buNone/>
            </a:pPr>
            <a:r>
              <a:rPr lang="en-US" sz="2400" dirty="0" smtClean="0"/>
              <a:t>|  1111111010  |      (Zeros)                         | Interface Identifier                |</a:t>
            </a:r>
          </a:p>
          <a:p>
            <a:pPr>
              <a:buNone/>
            </a:pPr>
            <a:r>
              <a:rPr lang="en-US" sz="2400" dirty="0" smtClean="0"/>
              <a:t>+-------------------+-------------------------------+-------------------------------------+</a:t>
            </a:r>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IPv6 in Ethernet (RFC 2464)</a:t>
            </a:r>
            <a:endParaRPr lang="en-US" sz="2800" dirty="0"/>
          </a:p>
        </p:txBody>
      </p:sp>
      <p:sp>
        <p:nvSpPr>
          <p:cNvPr id="3" name="Content Placeholder 2"/>
          <p:cNvSpPr>
            <a:spLocks noGrp="1"/>
          </p:cNvSpPr>
          <p:nvPr>
            <p:ph idx="1"/>
          </p:nvPr>
        </p:nvSpPr>
        <p:spPr>
          <a:xfrm>
            <a:off x="457200" y="1371600"/>
            <a:ext cx="8229600" cy="5105400"/>
          </a:xfrm>
        </p:spPr>
        <p:txBody>
          <a:bodyPr>
            <a:normAutofit/>
          </a:bodyPr>
          <a:lstStyle/>
          <a:p>
            <a:pPr marL="514350" indent="-514350">
              <a:buNone/>
            </a:pPr>
            <a:r>
              <a:rPr lang="en-US" sz="2400" dirty="0" smtClean="0"/>
              <a:t>II.		</a:t>
            </a:r>
            <a:r>
              <a:rPr lang="en-US" sz="2400" dirty="0" smtClean="0">
                <a:solidFill>
                  <a:srgbClr val="C00000"/>
                </a:solidFill>
              </a:rPr>
              <a:t>Ethernet Frame</a:t>
            </a:r>
          </a:p>
          <a:p>
            <a:pPr marL="514350" indent="-514350">
              <a:buNone/>
            </a:pPr>
            <a:r>
              <a:rPr lang="en-US" sz="2400" dirty="0" smtClean="0"/>
              <a:t>		A.     </a:t>
            </a:r>
            <a:r>
              <a:rPr lang="en-US" sz="2400" dirty="0" smtClean="0">
                <a:solidFill>
                  <a:srgbClr val="C00000"/>
                </a:solidFill>
              </a:rPr>
              <a:t>Ethernet Header</a:t>
            </a:r>
          </a:p>
          <a:p>
            <a:pPr marL="0" indent="-514350">
              <a:spcBef>
                <a:spcPts val="0"/>
              </a:spcBef>
              <a:buNone/>
            </a:pPr>
            <a:r>
              <a:rPr lang="en-US" sz="2400" dirty="0" smtClean="0"/>
              <a:t>                      1.     Destination  Ethernet address</a:t>
            </a:r>
          </a:p>
          <a:p>
            <a:pPr marL="0" indent="-514350">
              <a:spcBef>
                <a:spcPts val="0"/>
              </a:spcBef>
              <a:buNone/>
            </a:pPr>
            <a:r>
              <a:rPr lang="en-US" sz="2400" dirty="0" smtClean="0"/>
              <a:t>                      2.     Source Ethernet address</a:t>
            </a:r>
          </a:p>
          <a:p>
            <a:pPr marL="0" indent="-514350">
              <a:spcBef>
                <a:spcPts val="0"/>
              </a:spcBef>
              <a:buNone/>
            </a:pPr>
            <a:r>
              <a:rPr lang="en-US" sz="2400" dirty="0" smtClean="0"/>
              <a:t>                      3.     Ethernet type code – Must be 86DD</a:t>
            </a:r>
          </a:p>
          <a:p>
            <a:pPr marL="0" indent="-514350">
              <a:spcBef>
                <a:spcPts val="0"/>
              </a:spcBef>
              <a:buNone/>
            </a:pPr>
            <a:r>
              <a:rPr lang="en-US" sz="2400" dirty="0" smtClean="0"/>
              <a:t>        	B.    </a:t>
            </a:r>
            <a:r>
              <a:rPr lang="en-US" sz="2400" dirty="0" smtClean="0">
                <a:solidFill>
                  <a:srgbClr val="C00000"/>
                </a:solidFill>
              </a:rPr>
              <a:t>Data Field</a:t>
            </a:r>
          </a:p>
          <a:p>
            <a:pPr marL="0" indent="-514350">
              <a:spcBef>
                <a:spcPts val="0"/>
              </a:spcBef>
              <a:buNone/>
            </a:pPr>
            <a:r>
              <a:rPr lang="en-US" sz="2400" dirty="0" smtClean="0"/>
              <a:t>                      </a:t>
            </a:r>
            <a:r>
              <a:rPr lang="en-US" sz="2400" dirty="0" smtClean="0">
                <a:solidFill>
                  <a:srgbClr val="C00000"/>
                </a:solidFill>
              </a:rPr>
              <a:t>1.     IPv6 Header</a:t>
            </a:r>
          </a:p>
          <a:p>
            <a:pPr marL="0" indent="-514350">
              <a:spcBef>
                <a:spcPts val="0"/>
              </a:spcBef>
              <a:buNone/>
            </a:pPr>
            <a:r>
              <a:rPr lang="en-US" sz="2400" dirty="0" smtClean="0">
                <a:solidFill>
                  <a:srgbClr val="C00000"/>
                </a:solidFill>
              </a:rPr>
              <a:t>                      2.     Payload</a:t>
            </a:r>
          </a:p>
          <a:p>
            <a:pPr marL="0" indent="-514350">
              <a:spcBef>
                <a:spcPts val="0"/>
              </a:spcBef>
              <a:buNone/>
            </a:pPr>
            <a:endParaRPr lang="en-US" sz="2400" dirty="0" smtClean="0"/>
          </a:p>
          <a:p>
            <a:pPr marL="0" indent="-514350">
              <a:spcBef>
                <a:spcPts val="0"/>
              </a:spcBef>
              <a:buNone/>
            </a:pPr>
            <a:r>
              <a:rPr lang="en-US" sz="2400" dirty="0" smtClean="0"/>
              <a:t>III.	MTU</a:t>
            </a:r>
          </a:p>
          <a:p>
            <a:pPr marL="0" indent="-514350">
              <a:spcBef>
                <a:spcPts val="0"/>
              </a:spcBef>
              <a:buNone/>
            </a:pPr>
            <a:r>
              <a:rPr lang="en-US" sz="2400" dirty="0" smtClean="0"/>
              <a:t>      	Max is 1500 octets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IPV6 HEADER</a:t>
            </a:r>
            <a:endParaRPr lang="en-US" sz="28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676401" y="2514600"/>
            <a:ext cx="5562600" cy="2071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IPV6 HEADER EXPLAINED</a:t>
            </a:r>
            <a:endParaRPr lang="en-US" sz="2800" dirty="0"/>
          </a:p>
        </p:txBody>
      </p:sp>
      <p:sp>
        <p:nvSpPr>
          <p:cNvPr id="3" name="Content Placeholder 2"/>
          <p:cNvSpPr>
            <a:spLocks noGrp="1"/>
          </p:cNvSpPr>
          <p:nvPr>
            <p:ph idx="1"/>
          </p:nvPr>
        </p:nvSpPr>
        <p:spPr>
          <a:xfrm>
            <a:off x="457200" y="1219200"/>
            <a:ext cx="8229600" cy="5410200"/>
          </a:xfrm>
        </p:spPr>
        <p:txBody>
          <a:bodyPr>
            <a:normAutofit fontScale="85000" lnSpcReduction="20000"/>
          </a:bodyPr>
          <a:lstStyle/>
          <a:p>
            <a:pPr>
              <a:buNone/>
            </a:pPr>
            <a:r>
              <a:rPr lang="en-US" sz="2400" dirty="0" smtClean="0"/>
              <a:t>I.		</a:t>
            </a:r>
            <a:r>
              <a:rPr lang="en-US" sz="2400" dirty="0" smtClean="0">
                <a:solidFill>
                  <a:srgbClr val="C00000"/>
                </a:solidFill>
              </a:rPr>
              <a:t>First 40 bytes of Data packet</a:t>
            </a:r>
            <a:r>
              <a:rPr lang="en-US" sz="2400" dirty="0" smtClean="0"/>
              <a:t>.</a:t>
            </a:r>
          </a:p>
          <a:p>
            <a:pPr>
              <a:buNone/>
            </a:pPr>
            <a:r>
              <a:rPr lang="en-US" sz="2400" dirty="0" smtClean="0"/>
              <a:t>II.		Fields</a:t>
            </a:r>
          </a:p>
          <a:p>
            <a:pPr>
              <a:buNone/>
            </a:pPr>
            <a:r>
              <a:rPr lang="en-US" sz="2400" dirty="0" smtClean="0"/>
              <a:t>		A.     </a:t>
            </a:r>
            <a:r>
              <a:rPr lang="en-US" sz="2400" dirty="0" smtClean="0">
                <a:solidFill>
                  <a:srgbClr val="C00000"/>
                </a:solidFill>
              </a:rPr>
              <a:t>Version</a:t>
            </a:r>
            <a:r>
              <a:rPr lang="en-US" sz="2400" dirty="0" smtClean="0"/>
              <a:t>/IP Version (4 bits)</a:t>
            </a:r>
          </a:p>
          <a:p>
            <a:pPr>
              <a:spcBef>
                <a:spcPts val="0"/>
              </a:spcBef>
              <a:buNone/>
            </a:pPr>
            <a:r>
              <a:rPr lang="en-US" sz="2400" dirty="0" smtClean="0"/>
              <a:t>     		        Has the number 6</a:t>
            </a:r>
          </a:p>
          <a:p>
            <a:pPr>
              <a:spcBef>
                <a:spcPts val="0"/>
              </a:spcBef>
              <a:buNone/>
            </a:pPr>
            <a:r>
              <a:rPr lang="en-US" sz="2400" dirty="0" smtClean="0"/>
              <a:t>		B.     </a:t>
            </a:r>
            <a:r>
              <a:rPr lang="en-US" sz="2400" dirty="0" smtClean="0">
                <a:solidFill>
                  <a:srgbClr val="C00000"/>
                </a:solidFill>
              </a:rPr>
              <a:t>Traffic class</a:t>
            </a:r>
            <a:r>
              <a:rPr lang="en-US" sz="2400" dirty="0" smtClean="0"/>
              <a:t>/Packet Priority (8 bits)</a:t>
            </a:r>
          </a:p>
          <a:p>
            <a:pPr>
              <a:spcBef>
                <a:spcPts val="0"/>
              </a:spcBef>
              <a:buNone/>
            </a:pPr>
            <a:r>
              <a:rPr lang="en-US" sz="2400" dirty="0" smtClean="0"/>
              <a:t>     		        1.     </a:t>
            </a:r>
            <a:r>
              <a:rPr lang="en-US" sz="2400" dirty="0" smtClean="0">
                <a:solidFill>
                  <a:srgbClr val="C00000"/>
                </a:solidFill>
              </a:rPr>
              <a:t>Field used by the source node and routers</a:t>
            </a:r>
          </a:p>
          <a:p>
            <a:pPr>
              <a:spcBef>
                <a:spcPts val="0"/>
              </a:spcBef>
              <a:buNone/>
            </a:pPr>
            <a:r>
              <a:rPr lang="en-US" sz="2400" dirty="0" smtClean="0"/>
              <a:t>     		        2.     Replaces Type of Service field in IPv4</a:t>
            </a:r>
          </a:p>
          <a:p>
            <a:pPr>
              <a:spcBef>
                <a:spcPts val="0"/>
              </a:spcBef>
              <a:buNone/>
            </a:pPr>
            <a:r>
              <a:rPr lang="en-US" sz="2400" dirty="0" smtClean="0"/>
              <a:t>		C.    </a:t>
            </a:r>
            <a:r>
              <a:rPr lang="en-US" sz="2400" dirty="0" smtClean="0">
                <a:solidFill>
                  <a:srgbClr val="C00000"/>
                </a:solidFill>
              </a:rPr>
              <a:t> Flow Label</a:t>
            </a:r>
            <a:r>
              <a:rPr lang="en-US" sz="2400" dirty="0" smtClean="0"/>
              <a:t>/Flow Management(20 bits)</a:t>
            </a:r>
          </a:p>
          <a:p>
            <a:pPr>
              <a:spcBef>
                <a:spcPts val="0"/>
              </a:spcBef>
              <a:buNone/>
            </a:pPr>
            <a:r>
              <a:rPr lang="en-US" sz="2400" dirty="0" smtClean="0"/>
              <a:t>     		        1.     Identified by together with source address and non-zero 			flow label</a:t>
            </a:r>
          </a:p>
          <a:p>
            <a:pPr>
              <a:spcBef>
                <a:spcPts val="0"/>
              </a:spcBef>
              <a:buNone/>
            </a:pPr>
            <a:r>
              <a:rPr lang="en-US" sz="2400" dirty="0" smtClean="0"/>
              <a:t>     		        2.      </a:t>
            </a:r>
            <a:r>
              <a:rPr lang="en-US" sz="2400" dirty="0" smtClean="0">
                <a:solidFill>
                  <a:srgbClr val="C00000"/>
                </a:solidFill>
              </a:rPr>
              <a:t>The way to handle the flow may be in the data packet </a:t>
            </a:r>
            <a:r>
              <a:rPr lang="en-US" sz="2400" dirty="0" smtClean="0"/>
              <a:t>or 			with RSVP(Resource Reservation Protocol)</a:t>
            </a:r>
          </a:p>
          <a:p>
            <a:pPr>
              <a:spcBef>
                <a:spcPts val="0"/>
              </a:spcBef>
              <a:buNone/>
            </a:pPr>
            <a:r>
              <a:rPr lang="en-US" sz="2400" dirty="0" smtClean="0"/>
              <a:t>		D.     </a:t>
            </a:r>
            <a:r>
              <a:rPr lang="en-US" sz="2400" dirty="0" smtClean="0">
                <a:solidFill>
                  <a:srgbClr val="C00000"/>
                </a:solidFill>
              </a:rPr>
              <a:t>Payload Length </a:t>
            </a:r>
            <a:r>
              <a:rPr lang="en-US" sz="2400" dirty="0" smtClean="0"/>
              <a:t>in bytes (16 bits)</a:t>
            </a:r>
          </a:p>
          <a:p>
            <a:pPr>
              <a:spcBef>
                <a:spcPts val="0"/>
              </a:spcBef>
              <a:buNone/>
            </a:pPr>
            <a:r>
              <a:rPr lang="en-US" sz="2400" dirty="0" smtClean="0"/>
              <a:t>     		        1.     Length field in IPv4 includes the IPv4 Header itself but this 			doesn’t.</a:t>
            </a:r>
          </a:p>
          <a:p>
            <a:pPr>
              <a:spcBef>
                <a:spcPts val="0"/>
              </a:spcBef>
              <a:buNone/>
            </a:pPr>
            <a:r>
              <a:rPr lang="en-US" sz="2400" dirty="0" smtClean="0"/>
              <a:t>     		        2.     </a:t>
            </a:r>
            <a:r>
              <a:rPr lang="en-US" sz="2400" dirty="0" smtClean="0">
                <a:solidFill>
                  <a:srgbClr val="C00000"/>
                </a:solidFill>
              </a:rPr>
              <a:t>Extension Headers included in value</a:t>
            </a:r>
          </a:p>
          <a:p>
            <a:pPr>
              <a:spcBef>
                <a:spcPts val="0"/>
              </a:spcBef>
              <a:buNone/>
            </a:pPr>
            <a:r>
              <a:rPr lang="en-US" sz="2400" dirty="0" smtClean="0"/>
              <a:t>     		        3.     Length of data field following the header</a:t>
            </a:r>
          </a:p>
          <a:p>
            <a:pPr>
              <a:spcBef>
                <a:spcPts val="0"/>
              </a:spcBef>
              <a:buNone/>
            </a:pPr>
            <a:r>
              <a:rPr lang="en-US" sz="2400" dirty="0" smtClean="0"/>
              <a:t>     		        4.     Upper limit – 64 KB</a:t>
            </a:r>
          </a:p>
          <a:p>
            <a:pPr>
              <a:spcBef>
                <a:spcPts val="0"/>
              </a:spcBef>
              <a:buNone/>
            </a:pPr>
            <a:r>
              <a:rPr lang="en-US" sz="2400" dirty="0" smtClean="0"/>
              <a:t>     		        5.     </a:t>
            </a:r>
            <a:r>
              <a:rPr lang="en-US" sz="2400" dirty="0" err="1" smtClean="0">
                <a:solidFill>
                  <a:srgbClr val="C00000"/>
                </a:solidFill>
              </a:rPr>
              <a:t>Jumbogram</a:t>
            </a:r>
            <a:r>
              <a:rPr lang="en-US" sz="2400" dirty="0" smtClean="0">
                <a:solidFill>
                  <a:srgbClr val="C00000"/>
                </a:solidFill>
              </a:rPr>
              <a:t> is indicated with a zero</a:t>
            </a:r>
            <a:r>
              <a:rPr lang="en-US" sz="2400" dirty="0" smtClean="0"/>
              <a:t>.</a:t>
            </a:r>
          </a:p>
          <a:p>
            <a:pPr>
              <a:spcBef>
                <a:spcPts val="0"/>
              </a:spcBef>
              <a:buNone/>
            </a:pPr>
            <a:r>
              <a:rPr lang="en-US" sz="2400" dirty="0" smtClean="0"/>
              <a:t>		</a:t>
            </a:r>
            <a:endParaRPr lang="en-US" sz="4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IPV6 HEADER EXPLAINED</a:t>
            </a:r>
            <a:endParaRPr lang="en-US" sz="2800" dirty="0"/>
          </a:p>
        </p:txBody>
      </p:sp>
      <p:sp>
        <p:nvSpPr>
          <p:cNvPr id="3" name="Content Placeholder 2"/>
          <p:cNvSpPr>
            <a:spLocks noGrp="1"/>
          </p:cNvSpPr>
          <p:nvPr>
            <p:ph idx="1"/>
          </p:nvPr>
        </p:nvSpPr>
        <p:spPr>
          <a:xfrm>
            <a:off x="457200" y="1219200"/>
            <a:ext cx="8229600" cy="5410200"/>
          </a:xfrm>
        </p:spPr>
        <p:txBody>
          <a:bodyPr>
            <a:normAutofit lnSpcReduction="10000"/>
          </a:bodyPr>
          <a:lstStyle/>
          <a:p>
            <a:pPr>
              <a:spcBef>
                <a:spcPts val="0"/>
              </a:spcBef>
              <a:buNone/>
            </a:pPr>
            <a:r>
              <a:rPr lang="en-US" sz="2400" dirty="0" smtClean="0"/>
              <a:t>  		E.     </a:t>
            </a:r>
            <a:r>
              <a:rPr lang="en-US" sz="2400" dirty="0" smtClean="0">
                <a:solidFill>
                  <a:srgbClr val="C00000"/>
                </a:solidFill>
              </a:rPr>
              <a:t>Next Header </a:t>
            </a:r>
            <a:r>
              <a:rPr lang="en-US" sz="2400" dirty="0" smtClean="0"/>
              <a:t>(8 bits)</a:t>
            </a:r>
          </a:p>
          <a:p>
            <a:pPr>
              <a:spcBef>
                <a:spcPts val="0"/>
              </a:spcBef>
              <a:buNone/>
            </a:pPr>
            <a:r>
              <a:rPr lang="en-US" sz="2400" dirty="0" smtClean="0"/>
              <a:t>     		        1.     In IPv4 this is the Protocol Type field</a:t>
            </a:r>
          </a:p>
          <a:p>
            <a:pPr>
              <a:spcBef>
                <a:spcPts val="0"/>
              </a:spcBef>
              <a:buNone/>
            </a:pPr>
            <a:r>
              <a:rPr lang="en-US" sz="2400" dirty="0" smtClean="0"/>
              <a:t>     		        2.     </a:t>
            </a:r>
            <a:r>
              <a:rPr lang="en-US" sz="2400" dirty="0" smtClean="0">
                <a:solidFill>
                  <a:srgbClr val="C00000"/>
                </a:solidFill>
              </a:rPr>
              <a:t>Type of header following current one</a:t>
            </a:r>
            <a:r>
              <a:rPr lang="en-US" sz="2400" dirty="0" smtClean="0"/>
              <a:t>.</a:t>
            </a:r>
          </a:p>
          <a:p>
            <a:pPr>
              <a:spcBef>
                <a:spcPts val="0"/>
              </a:spcBef>
              <a:buNone/>
            </a:pPr>
            <a:r>
              <a:rPr lang="en-US" sz="2400" dirty="0" smtClean="0"/>
              <a:t>     		        3.     Usually transport layer protocols.</a:t>
            </a:r>
          </a:p>
          <a:p>
            <a:pPr>
              <a:spcBef>
                <a:spcPts val="0"/>
              </a:spcBef>
              <a:buNone/>
            </a:pPr>
            <a:r>
              <a:rPr lang="en-US" sz="2400" dirty="0" smtClean="0"/>
              <a:t>     		        4.     Two  most common types</a:t>
            </a:r>
          </a:p>
          <a:p>
            <a:pPr>
              <a:spcBef>
                <a:spcPts val="0"/>
              </a:spcBef>
              <a:buNone/>
            </a:pPr>
            <a:r>
              <a:rPr lang="en-US" sz="2400" dirty="0" smtClean="0"/>
              <a:t>        		                 a.     TCP – 6</a:t>
            </a:r>
          </a:p>
          <a:p>
            <a:pPr>
              <a:spcBef>
                <a:spcPts val="0"/>
              </a:spcBef>
              <a:buNone/>
            </a:pPr>
            <a:r>
              <a:rPr lang="en-US" sz="2400" dirty="0" smtClean="0"/>
              <a:t>       		                 b.     UDP  -  17</a:t>
            </a:r>
          </a:p>
          <a:p>
            <a:pPr>
              <a:spcBef>
                <a:spcPts val="0"/>
              </a:spcBef>
              <a:buNone/>
            </a:pPr>
            <a:r>
              <a:rPr lang="en-US" sz="2400" dirty="0" smtClean="0"/>
              <a:t>     		         5.    </a:t>
            </a:r>
            <a:r>
              <a:rPr lang="en-US" sz="2400" dirty="0" smtClean="0">
                <a:solidFill>
                  <a:srgbClr val="C00000"/>
                </a:solidFill>
              </a:rPr>
              <a:t>If Extension Headers are used, this is the type of 			the Extension Header</a:t>
            </a:r>
          </a:p>
          <a:p>
            <a:pPr>
              <a:spcBef>
                <a:spcPts val="0"/>
              </a:spcBef>
              <a:buNone/>
            </a:pPr>
            <a:r>
              <a:rPr lang="en-US" sz="2400" dirty="0" smtClean="0"/>
              <a:t>		F.      </a:t>
            </a:r>
            <a:r>
              <a:rPr lang="en-US" sz="2400" dirty="0" smtClean="0">
                <a:solidFill>
                  <a:srgbClr val="C00000"/>
                </a:solidFill>
              </a:rPr>
              <a:t>Hop Limit</a:t>
            </a:r>
            <a:r>
              <a:rPr lang="en-US" sz="2400" dirty="0" smtClean="0"/>
              <a:t>/Time to Live (8 bits)</a:t>
            </a:r>
          </a:p>
          <a:p>
            <a:pPr>
              <a:spcBef>
                <a:spcPts val="0"/>
              </a:spcBef>
              <a:buNone/>
            </a:pPr>
            <a:r>
              <a:rPr lang="en-US" sz="2400" dirty="0" smtClean="0"/>
              <a:t>                      1.     TTL field in IPv4</a:t>
            </a:r>
          </a:p>
          <a:p>
            <a:pPr>
              <a:spcBef>
                <a:spcPts val="0"/>
              </a:spcBef>
              <a:buNone/>
            </a:pPr>
            <a:r>
              <a:rPr lang="en-US" sz="2400" dirty="0" smtClean="0"/>
              <a:t>  </a:t>
            </a:r>
            <a:r>
              <a:rPr lang="en-US" sz="2000" dirty="0" smtClean="0"/>
              <a:t>     	</a:t>
            </a:r>
            <a:r>
              <a:rPr lang="en-US" sz="2500" dirty="0" smtClean="0"/>
              <a:t>        2.     Decremented by 1 by each router.</a:t>
            </a:r>
          </a:p>
          <a:p>
            <a:pPr>
              <a:spcBef>
                <a:spcPts val="0"/>
              </a:spcBef>
              <a:buNone/>
            </a:pPr>
            <a:r>
              <a:rPr lang="en-US" sz="2400" dirty="0" smtClean="0"/>
              <a:t>      	        3.      255 max</a:t>
            </a:r>
          </a:p>
          <a:p>
            <a:pPr>
              <a:spcBef>
                <a:spcPts val="0"/>
              </a:spcBef>
              <a:buNone/>
            </a:pPr>
            <a:r>
              <a:rPr lang="en-US" sz="2400" dirty="0" smtClean="0"/>
              <a:t>		G.     </a:t>
            </a:r>
            <a:r>
              <a:rPr lang="en-US" sz="2400" dirty="0" smtClean="0">
                <a:solidFill>
                  <a:srgbClr val="C00000"/>
                </a:solidFill>
              </a:rPr>
              <a:t>Source address </a:t>
            </a:r>
            <a:r>
              <a:rPr lang="en-US" sz="2400" dirty="0" smtClean="0"/>
              <a:t>(128 bits)</a:t>
            </a:r>
          </a:p>
          <a:p>
            <a:pPr>
              <a:spcBef>
                <a:spcPts val="0"/>
              </a:spcBef>
              <a:buNone/>
            </a:pPr>
            <a:r>
              <a:rPr lang="en-US" sz="2400" dirty="0" smtClean="0"/>
              <a:t>		H.     </a:t>
            </a:r>
            <a:r>
              <a:rPr lang="en-US" sz="2400" dirty="0" smtClean="0">
                <a:solidFill>
                  <a:srgbClr val="C00000"/>
                </a:solidFill>
              </a:rPr>
              <a:t>Destination  address </a:t>
            </a:r>
            <a:r>
              <a:rPr lang="en-US" sz="2400" dirty="0" smtClean="0"/>
              <a:t>(128 bits)</a:t>
            </a:r>
            <a:endParaRPr lang="en-US" sz="4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800" dirty="0" smtClean="0"/>
              <a:t>EXTENSION HEADERS</a:t>
            </a:r>
            <a:endParaRPr lang="en-US" sz="2800" dirty="0"/>
          </a:p>
        </p:txBody>
      </p:sp>
      <p:sp>
        <p:nvSpPr>
          <p:cNvPr id="3" name="Content Placeholder 2"/>
          <p:cNvSpPr>
            <a:spLocks noGrp="1"/>
          </p:cNvSpPr>
          <p:nvPr>
            <p:ph idx="1"/>
          </p:nvPr>
        </p:nvSpPr>
        <p:spPr>
          <a:xfrm>
            <a:off x="381000" y="1219200"/>
            <a:ext cx="8229600" cy="5410200"/>
          </a:xfrm>
        </p:spPr>
        <p:txBody>
          <a:bodyPr>
            <a:normAutofit/>
          </a:bodyPr>
          <a:lstStyle/>
          <a:p>
            <a:pPr marL="0" indent="-400050">
              <a:spcBef>
                <a:spcPts val="0"/>
              </a:spcBef>
              <a:buNone/>
            </a:pPr>
            <a:r>
              <a:rPr lang="en-US" sz="1800" dirty="0" smtClean="0"/>
              <a:t>I.	Explanation</a:t>
            </a:r>
          </a:p>
          <a:p>
            <a:pPr marL="0" indent="-400050">
              <a:spcBef>
                <a:spcPts val="0"/>
              </a:spcBef>
              <a:buNone/>
            </a:pPr>
            <a:r>
              <a:rPr lang="en-US" sz="1800" dirty="0" smtClean="0"/>
              <a:t>        	A.     </a:t>
            </a:r>
            <a:r>
              <a:rPr lang="en-US" sz="1800" dirty="0" smtClean="0">
                <a:solidFill>
                  <a:srgbClr val="C00000"/>
                </a:solidFill>
              </a:rPr>
              <a:t>Inserted only if needed.  There can be zero or more</a:t>
            </a:r>
            <a:r>
              <a:rPr lang="en-US" sz="1800" dirty="0" smtClean="0"/>
              <a:t>.</a:t>
            </a:r>
          </a:p>
          <a:p>
            <a:pPr marL="0" indent="-400050">
              <a:spcBef>
                <a:spcPts val="0"/>
              </a:spcBef>
              <a:buNone/>
            </a:pPr>
            <a:r>
              <a:rPr lang="en-US" sz="1800" dirty="0" smtClean="0"/>
              <a:t>        	B.     RFC 2460</a:t>
            </a:r>
          </a:p>
          <a:p>
            <a:pPr marL="0" indent="-400050">
              <a:spcBef>
                <a:spcPts val="0"/>
              </a:spcBef>
              <a:buNone/>
            </a:pPr>
            <a:r>
              <a:rPr lang="en-US" sz="1800" dirty="0" smtClean="0"/>
              <a:t>        	C.     </a:t>
            </a:r>
            <a:r>
              <a:rPr lang="en-US" sz="1800" dirty="0" smtClean="0">
                <a:solidFill>
                  <a:srgbClr val="C00000"/>
                </a:solidFill>
              </a:rPr>
              <a:t>Between the IPv6 Header and the upper layer protocol header</a:t>
            </a:r>
            <a:r>
              <a:rPr lang="en-US" sz="1800" dirty="0" smtClean="0"/>
              <a:t>.</a:t>
            </a:r>
          </a:p>
          <a:p>
            <a:pPr marL="0" indent="-400050">
              <a:spcBef>
                <a:spcPts val="0"/>
              </a:spcBef>
              <a:buNone/>
            </a:pPr>
            <a:r>
              <a:rPr lang="en-US" sz="1800" dirty="0" smtClean="0"/>
              <a:t>        	D.     </a:t>
            </a:r>
            <a:r>
              <a:rPr lang="en-US" sz="1800" dirty="0" smtClean="0">
                <a:solidFill>
                  <a:srgbClr val="C00000"/>
                </a:solidFill>
              </a:rPr>
              <a:t>Examined usually only by the destination of single address or by all 		nodes representing the multicast.  Exception – Hop-by-Hop 		inspected by each node in the path</a:t>
            </a:r>
            <a:r>
              <a:rPr lang="en-US" sz="1800" dirty="0" smtClean="0"/>
              <a:t>.</a:t>
            </a:r>
          </a:p>
          <a:p>
            <a:pPr marL="0" indent="-400050">
              <a:spcBef>
                <a:spcPts val="0"/>
              </a:spcBef>
              <a:buNone/>
            </a:pPr>
            <a:r>
              <a:rPr lang="en-US" sz="1800" dirty="0" smtClean="0"/>
              <a:t>II.	Extension Headers in order they would appear</a:t>
            </a:r>
          </a:p>
          <a:p>
            <a:pPr marL="0" indent="-400050">
              <a:spcBef>
                <a:spcPts val="0"/>
              </a:spcBef>
              <a:buNone/>
            </a:pPr>
            <a:r>
              <a:rPr lang="en-US" sz="1800" dirty="0" smtClean="0"/>
              <a:t>        	A.     Hop-by-Hop Options</a:t>
            </a:r>
          </a:p>
          <a:p>
            <a:pPr marL="0" indent="-400050">
              <a:spcBef>
                <a:spcPts val="0"/>
              </a:spcBef>
              <a:buNone/>
            </a:pPr>
            <a:r>
              <a:rPr lang="en-US" sz="1800" dirty="0" smtClean="0"/>
              <a:t>              	        1.     </a:t>
            </a:r>
            <a:r>
              <a:rPr lang="en-US" sz="1800" dirty="0" smtClean="0">
                <a:solidFill>
                  <a:srgbClr val="C00000"/>
                </a:solidFill>
              </a:rPr>
              <a:t>Next Header</a:t>
            </a:r>
          </a:p>
          <a:p>
            <a:pPr marL="0" indent="-400050">
              <a:spcBef>
                <a:spcPts val="0"/>
              </a:spcBef>
              <a:buNone/>
            </a:pPr>
            <a:r>
              <a:rPr lang="en-US" sz="1800" dirty="0" smtClean="0"/>
              <a:t>              	        2.     Header Extension Length</a:t>
            </a:r>
          </a:p>
          <a:p>
            <a:pPr marL="0" indent="-400050">
              <a:spcBef>
                <a:spcPts val="0"/>
              </a:spcBef>
              <a:buNone/>
            </a:pPr>
            <a:r>
              <a:rPr lang="en-US" sz="1800" dirty="0" smtClean="0"/>
              <a:t>              	        3.     Options</a:t>
            </a:r>
          </a:p>
          <a:p>
            <a:pPr marL="0" indent="-400050">
              <a:spcBef>
                <a:spcPts val="0"/>
              </a:spcBef>
              <a:buNone/>
            </a:pPr>
            <a:r>
              <a:rPr lang="en-US" sz="1800" dirty="0" smtClean="0"/>
              <a:t>                                  a.      </a:t>
            </a:r>
            <a:r>
              <a:rPr lang="en-US" sz="1800" dirty="0" err="1" smtClean="0">
                <a:solidFill>
                  <a:srgbClr val="C00000"/>
                </a:solidFill>
              </a:rPr>
              <a:t>Jumbogram</a:t>
            </a:r>
            <a:r>
              <a:rPr lang="en-US" sz="1800" dirty="0" smtClean="0">
                <a:solidFill>
                  <a:srgbClr val="C00000"/>
                </a:solidFill>
              </a:rPr>
              <a:t>  </a:t>
            </a:r>
          </a:p>
          <a:p>
            <a:pPr marL="0" indent="-400050">
              <a:spcBef>
                <a:spcPts val="0"/>
              </a:spcBef>
              <a:buNone/>
            </a:pPr>
            <a:r>
              <a:rPr lang="en-US" sz="1800" dirty="0" smtClean="0">
                <a:solidFill>
                  <a:srgbClr val="C00000"/>
                </a:solidFill>
              </a:rPr>
              <a:t>                                           -  If Payload Length has 0 in the IPv6 field, then Hop-by-Hop 			Options Header is looked at.   </a:t>
            </a:r>
          </a:p>
          <a:p>
            <a:pPr marL="0" indent="-400050">
              <a:spcBef>
                <a:spcPts val="0"/>
              </a:spcBef>
              <a:buNone/>
            </a:pPr>
            <a:r>
              <a:rPr lang="en-US" sz="1800" dirty="0" smtClean="0">
                <a:solidFill>
                  <a:srgbClr val="C00000"/>
                </a:solidFill>
              </a:rPr>
              <a:t>                         	        -  If option is 194, then there is a Jumbo Payload</a:t>
            </a:r>
            <a:r>
              <a:rPr lang="en-US" sz="1800" dirty="0" smtClean="0"/>
              <a:t>.  </a:t>
            </a:r>
          </a:p>
          <a:p>
            <a:pPr marL="0" indent="-400050">
              <a:spcBef>
                <a:spcPts val="0"/>
              </a:spcBef>
              <a:buNone/>
            </a:pPr>
            <a:r>
              <a:rPr lang="en-US" sz="1800" dirty="0" smtClean="0"/>
              <a:t>                                           -  Supports packets between 65,536 to 4,294,967,295 bytes</a:t>
            </a:r>
          </a:p>
          <a:p>
            <a:pPr marL="0" indent="-400050">
              <a:spcBef>
                <a:spcPts val="0"/>
              </a:spcBef>
              <a:buNone/>
            </a:pPr>
            <a:r>
              <a:rPr lang="en-US" sz="1800" dirty="0" smtClean="0"/>
              <a:t>                    	b.     </a:t>
            </a:r>
            <a:r>
              <a:rPr lang="en-US" sz="1800" dirty="0" smtClean="0">
                <a:solidFill>
                  <a:srgbClr val="C00000"/>
                </a:solidFill>
              </a:rPr>
              <a:t>Router alert</a:t>
            </a:r>
          </a:p>
          <a:p>
            <a:pPr marL="0" indent="-400050">
              <a:spcBef>
                <a:spcPts val="0"/>
              </a:spcBef>
              <a:buNone/>
            </a:pPr>
            <a:r>
              <a:rPr lang="en-US" sz="1800" dirty="0" smtClean="0">
                <a:solidFill>
                  <a:srgbClr val="C00000"/>
                </a:solidFill>
              </a:rPr>
              <a:t>                                           For routers to notice.  Regular data packets can pass through</a:t>
            </a:r>
            <a:r>
              <a:rPr lang="en-US" sz="1800" dirty="0" smtClean="0"/>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a:t>
            </a:r>
            <a:endParaRPr lang="en-US" dirty="0"/>
          </a:p>
        </p:txBody>
      </p:sp>
      <p:sp>
        <p:nvSpPr>
          <p:cNvPr id="3" name="Content Placeholder 2"/>
          <p:cNvSpPr>
            <a:spLocks noGrp="1"/>
          </p:cNvSpPr>
          <p:nvPr>
            <p:ph idx="1"/>
          </p:nvPr>
        </p:nvSpPr>
        <p:spPr/>
        <p:txBody>
          <a:bodyPr/>
          <a:lstStyle/>
          <a:p>
            <a:pPr algn="ctr">
              <a:buNone/>
            </a:pPr>
            <a:endParaRPr lang="en-US" sz="2000" dirty="0" smtClean="0"/>
          </a:p>
          <a:p>
            <a:pPr algn="ctr">
              <a:buNone/>
            </a:pPr>
            <a:endParaRPr lang="en-US" sz="2000" dirty="0" smtClean="0"/>
          </a:p>
          <a:p>
            <a:pPr algn="ctr">
              <a:buNone/>
            </a:pPr>
            <a:endParaRPr lang="en-US" sz="2000" dirty="0" smtClean="0"/>
          </a:p>
          <a:p>
            <a:pPr algn="ctr">
              <a:buNone/>
            </a:pPr>
            <a:endParaRPr lang="en-US" sz="2000" dirty="0" smtClean="0"/>
          </a:p>
          <a:p>
            <a:pPr algn="ctr">
              <a:buNone/>
            </a:pPr>
            <a:r>
              <a:rPr lang="en-US" sz="2000" dirty="0" smtClean="0"/>
              <a:t>Used it for the 2008 Olympic Games in their Network Infrastructure.</a:t>
            </a:r>
          </a:p>
          <a:p>
            <a:pPr algn="ctr">
              <a:buNone/>
            </a:pPr>
            <a:endParaRPr lang="en-US" sz="2000" dirty="0" smtClean="0"/>
          </a:p>
          <a:p>
            <a:pPr algn="ctr">
              <a:buNone/>
            </a:pPr>
            <a:r>
              <a:rPr lang="en-US" sz="2000" dirty="0" smtClean="0"/>
              <a:t>CNGI –  China Next Generation Internet</a:t>
            </a:r>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800" dirty="0" smtClean="0"/>
              <a:t>EXTENSION HEADERS</a:t>
            </a:r>
            <a:endParaRPr lang="en-US" sz="2800" dirty="0"/>
          </a:p>
        </p:txBody>
      </p:sp>
      <p:sp>
        <p:nvSpPr>
          <p:cNvPr id="3" name="Content Placeholder 2"/>
          <p:cNvSpPr>
            <a:spLocks noGrp="1"/>
          </p:cNvSpPr>
          <p:nvPr>
            <p:ph idx="1"/>
          </p:nvPr>
        </p:nvSpPr>
        <p:spPr>
          <a:xfrm>
            <a:off x="457200" y="1219200"/>
            <a:ext cx="8229600" cy="5410200"/>
          </a:xfrm>
        </p:spPr>
        <p:txBody>
          <a:bodyPr>
            <a:normAutofit/>
          </a:bodyPr>
          <a:lstStyle/>
          <a:p>
            <a:pPr marL="400050" indent="-400050">
              <a:spcBef>
                <a:spcPts val="0"/>
              </a:spcBef>
              <a:buNone/>
            </a:pPr>
            <a:r>
              <a:rPr lang="en-US" sz="1800" dirty="0" smtClean="0"/>
              <a:t>		B.     Routing</a:t>
            </a:r>
          </a:p>
          <a:p>
            <a:pPr marL="400050" indent="-400050">
              <a:spcBef>
                <a:spcPts val="0"/>
              </a:spcBef>
              <a:buNone/>
            </a:pPr>
            <a:r>
              <a:rPr lang="en-US" sz="1800" dirty="0" smtClean="0"/>
              <a:t>              	        1.     </a:t>
            </a:r>
            <a:r>
              <a:rPr lang="en-US" sz="1800" dirty="0" smtClean="0">
                <a:solidFill>
                  <a:srgbClr val="C00000"/>
                </a:solidFill>
              </a:rPr>
              <a:t>To give a list of nodes to visit along the way</a:t>
            </a:r>
          </a:p>
          <a:p>
            <a:pPr marL="400050" indent="-400050">
              <a:spcBef>
                <a:spcPts val="0"/>
              </a:spcBef>
              <a:buNone/>
            </a:pPr>
            <a:r>
              <a:rPr lang="en-US" sz="1800" dirty="0" smtClean="0"/>
              <a:t>              	        2.     Fields</a:t>
            </a:r>
          </a:p>
          <a:p>
            <a:pPr marL="400050" indent="-400050">
              <a:spcBef>
                <a:spcPts val="0"/>
              </a:spcBef>
              <a:buNone/>
            </a:pPr>
            <a:r>
              <a:rPr lang="en-US" sz="1800" dirty="0" smtClean="0"/>
              <a:t>                                 a.      Next Header</a:t>
            </a:r>
          </a:p>
          <a:p>
            <a:pPr marL="400050" indent="-400050">
              <a:spcBef>
                <a:spcPts val="0"/>
              </a:spcBef>
              <a:buNone/>
            </a:pPr>
            <a:r>
              <a:rPr lang="en-US" sz="1800" dirty="0" smtClean="0"/>
              <a:t>                                 b.      Header Extension Length</a:t>
            </a:r>
          </a:p>
          <a:p>
            <a:pPr marL="400050" indent="-400050">
              <a:spcBef>
                <a:spcPts val="0"/>
              </a:spcBef>
              <a:buNone/>
            </a:pPr>
            <a:r>
              <a:rPr lang="en-US" sz="1800" dirty="0" smtClean="0"/>
              <a:t>                                 c.      Routing Type</a:t>
            </a:r>
          </a:p>
          <a:p>
            <a:pPr marL="400050" indent="-400050">
              <a:spcBef>
                <a:spcPts val="0"/>
              </a:spcBef>
              <a:buNone/>
            </a:pPr>
            <a:r>
              <a:rPr lang="en-US" sz="1800" dirty="0" smtClean="0"/>
              <a:t>                                 d.      Segments Left</a:t>
            </a:r>
          </a:p>
          <a:p>
            <a:pPr marL="400050" indent="-400050">
              <a:spcBef>
                <a:spcPts val="0"/>
              </a:spcBef>
              <a:buNone/>
            </a:pPr>
            <a:r>
              <a:rPr lang="en-US" sz="1800" dirty="0" smtClean="0"/>
              <a:t>                                 e.      Type-Specific Data</a:t>
            </a:r>
          </a:p>
          <a:p>
            <a:pPr marL="400050" indent="-400050">
              <a:spcBef>
                <a:spcPts val="0"/>
              </a:spcBef>
              <a:buNone/>
            </a:pPr>
            <a:r>
              <a:rPr lang="en-US" sz="1800" dirty="0" smtClean="0"/>
              <a:t>               	        3.     Next Header field in the IPv6 Header field is 43 for this Extension 	               		Header</a:t>
            </a:r>
          </a:p>
          <a:p>
            <a:pPr marL="400050" indent="-400050">
              <a:spcBef>
                <a:spcPts val="0"/>
              </a:spcBef>
              <a:buNone/>
            </a:pPr>
            <a:r>
              <a:rPr lang="en-US" sz="1800" dirty="0" smtClean="0"/>
              <a:t>                          4.     </a:t>
            </a:r>
            <a:r>
              <a:rPr lang="en-US" sz="1800" dirty="0" smtClean="0">
                <a:solidFill>
                  <a:srgbClr val="C00000"/>
                </a:solidFill>
              </a:rPr>
              <a:t>This Header comes into play for 6to4 transition</a:t>
            </a:r>
            <a:r>
              <a:rPr lang="en-US" sz="1800" dirty="0" smtClean="0"/>
              <a:t>.  The source and 			destination addresses have the prefixes 2002.</a:t>
            </a:r>
          </a:p>
          <a:p>
            <a:pPr marL="400050" indent="-400050">
              <a:spcBef>
                <a:spcPts val="0"/>
              </a:spcBef>
              <a:buNone/>
            </a:pPr>
            <a:r>
              <a:rPr lang="en-US" sz="1800" dirty="0" smtClean="0"/>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800" dirty="0" smtClean="0"/>
              <a:t>EXTENSION HEADERS</a:t>
            </a:r>
            <a:endParaRPr lang="en-US" sz="2800" dirty="0"/>
          </a:p>
        </p:txBody>
      </p:sp>
      <p:sp>
        <p:nvSpPr>
          <p:cNvPr id="3" name="Content Placeholder 2"/>
          <p:cNvSpPr>
            <a:spLocks noGrp="1"/>
          </p:cNvSpPr>
          <p:nvPr>
            <p:ph idx="1"/>
          </p:nvPr>
        </p:nvSpPr>
        <p:spPr>
          <a:xfrm>
            <a:off x="457200" y="1219200"/>
            <a:ext cx="8229600" cy="5410200"/>
          </a:xfrm>
        </p:spPr>
        <p:txBody>
          <a:bodyPr>
            <a:normAutofit lnSpcReduction="10000"/>
          </a:bodyPr>
          <a:lstStyle/>
          <a:p>
            <a:pPr marL="400050" indent="-400050">
              <a:spcBef>
                <a:spcPts val="0"/>
              </a:spcBef>
              <a:buNone/>
            </a:pPr>
            <a:r>
              <a:rPr lang="en-US" sz="1800" dirty="0" smtClean="0"/>
              <a:t>		C.     </a:t>
            </a:r>
            <a:r>
              <a:rPr lang="en-US" sz="1800" dirty="0" smtClean="0">
                <a:solidFill>
                  <a:srgbClr val="C00000"/>
                </a:solidFill>
              </a:rPr>
              <a:t> Fragment</a:t>
            </a:r>
          </a:p>
          <a:p>
            <a:pPr marL="400050" indent="-400050">
              <a:spcBef>
                <a:spcPts val="0"/>
              </a:spcBef>
              <a:buNone/>
            </a:pPr>
            <a:r>
              <a:rPr lang="en-US" sz="1800" dirty="0" smtClean="0"/>
              <a:t>               	         1.      </a:t>
            </a:r>
            <a:r>
              <a:rPr lang="en-US" sz="1800" dirty="0" smtClean="0">
                <a:solidFill>
                  <a:srgbClr val="C00000"/>
                </a:solidFill>
              </a:rPr>
              <a:t>Source host uses Path MTU discovery to see of packet is too large 			for path.  If that is the case, it fragments the packets.  			Routers in IPv4 fragment the packets.  Reassembly is 			done at the destination</a:t>
            </a:r>
            <a:r>
              <a:rPr lang="en-US" sz="1800" dirty="0" smtClean="0"/>
              <a:t>.</a:t>
            </a:r>
          </a:p>
          <a:p>
            <a:pPr marL="400050" indent="-400050">
              <a:spcBef>
                <a:spcPts val="0"/>
              </a:spcBef>
              <a:buNone/>
            </a:pPr>
            <a:r>
              <a:rPr lang="en-US" sz="1800" dirty="0" smtClean="0"/>
              <a:t>               	         2.      Preceding Header has 44 in Next Header field for this Header to 			come into play.</a:t>
            </a:r>
          </a:p>
          <a:p>
            <a:pPr marL="400050" indent="-400050">
              <a:spcBef>
                <a:spcPts val="0"/>
              </a:spcBef>
              <a:buNone/>
            </a:pPr>
            <a:r>
              <a:rPr lang="en-US" sz="1800" dirty="0" smtClean="0"/>
              <a:t>               	         3.      Fields</a:t>
            </a:r>
          </a:p>
          <a:p>
            <a:pPr marL="400050" indent="-400050">
              <a:spcBef>
                <a:spcPts val="0"/>
              </a:spcBef>
              <a:buNone/>
            </a:pPr>
            <a:r>
              <a:rPr lang="en-US" sz="1800" dirty="0" smtClean="0"/>
              <a:t>                                   a.     Next Header</a:t>
            </a:r>
          </a:p>
          <a:p>
            <a:pPr marL="400050" indent="-400050">
              <a:spcBef>
                <a:spcPts val="0"/>
              </a:spcBef>
              <a:buNone/>
            </a:pPr>
            <a:r>
              <a:rPr lang="en-US" sz="1800" dirty="0" smtClean="0"/>
              <a:t>                                   b.     Reserved</a:t>
            </a:r>
          </a:p>
          <a:p>
            <a:pPr marL="400050" indent="-400050">
              <a:spcBef>
                <a:spcPts val="0"/>
              </a:spcBef>
              <a:buNone/>
            </a:pPr>
            <a:r>
              <a:rPr lang="en-US" sz="1800" dirty="0" smtClean="0"/>
              <a:t>                                   c.     Fragment Offset</a:t>
            </a:r>
          </a:p>
          <a:p>
            <a:pPr marL="400050" indent="-400050">
              <a:spcBef>
                <a:spcPts val="0"/>
              </a:spcBef>
              <a:buNone/>
            </a:pPr>
            <a:r>
              <a:rPr lang="en-US" sz="1800" dirty="0" smtClean="0"/>
              <a:t>                                   d.     Reserved</a:t>
            </a:r>
          </a:p>
          <a:p>
            <a:pPr marL="400050" indent="-400050">
              <a:spcBef>
                <a:spcPts val="0"/>
              </a:spcBef>
              <a:buNone/>
            </a:pPr>
            <a:r>
              <a:rPr lang="en-US" sz="1800" dirty="0" smtClean="0"/>
              <a:t>                                   e.     </a:t>
            </a:r>
            <a:r>
              <a:rPr lang="en-US" sz="1800" dirty="0" smtClean="0">
                <a:solidFill>
                  <a:srgbClr val="C00000"/>
                </a:solidFill>
              </a:rPr>
              <a:t>M-Flag</a:t>
            </a:r>
          </a:p>
          <a:p>
            <a:pPr marL="400050" indent="-400050">
              <a:spcBef>
                <a:spcPts val="0"/>
              </a:spcBef>
              <a:buNone/>
            </a:pPr>
            <a:r>
              <a:rPr lang="en-US" sz="1800" dirty="0" smtClean="0">
                <a:solidFill>
                  <a:srgbClr val="C00000"/>
                </a:solidFill>
              </a:rPr>
              <a:t>                                   	     1: More fragments</a:t>
            </a:r>
          </a:p>
          <a:p>
            <a:pPr marL="400050" indent="-400050">
              <a:spcBef>
                <a:spcPts val="0"/>
              </a:spcBef>
              <a:buNone/>
            </a:pPr>
            <a:r>
              <a:rPr lang="en-US" sz="1800" dirty="0" smtClean="0">
                <a:solidFill>
                  <a:srgbClr val="C00000"/>
                </a:solidFill>
              </a:rPr>
              <a:t>                          		     0: Less fragments</a:t>
            </a:r>
          </a:p>
          <a:p>
            <a:pPr marL="400050" indent="-400050">
              <a:spcBef>
                <a:spcPts val="0"/>
              </a:spcBef>
              <a:buNone/>
            </a:pPr>
            <a:r>
              <a:rPr lang="en-US" sz="1800" dirty="0" smtClean="0"/>
              <a:t>                                    f.      Identification</a:t>
            </a:r>
          </a:p>
          <a:p>
            <a:pPr marL="400050" indent="-400050">
              <a:spcBef>
                <a:spcPts val="0"/>
              </a:spcBef>
              <a:buNone/>
            </a:pPr>
            <a:r>
              <a:rPr lang="en-US" sz="1800" dirty="0" smtClean="0"/>
              <a:t>                           4.      </a:t>
            </a:r>
            <a:r>
              <a:rPr lang="en-US" sz="1800" dirty="0" err="1" smtClean="0">
                <a:solidFill>
                  <a:srgbClr val="C00000"/>
                </a:solidFill>
              </a:rPr>
              <a:t>Unfragmented</a:t>
            </a:r>
            <a:r>
              <a:rPr lang="en-US" sz="1800" dirty="0" smtClean="0">
                <a:solidFill>
                  <a:srgbClr val="C00000"/>
                </a:solidFill>
              </a:rPr>
              <a:t> original is in every fragment</a:t>
            </a:r>
            <a:r>
              <a:rPr lang="en-US" sz="1800" dirty="0" smtClean="0"/>
              <a:t>. Then the fragment 			header and the fragment.</a:t>
            </a:r>
          </a:p>
          <a:p>
            <a:pPr marL="400050" indent="-400050">
              <a:spcBef>
                <a:spcPts val="0"/>
              </a:spcBef>
              <a:buNone/>
            </a:pPr>
            <a:r>
              <a:rPr lang="en-US" sz="1800" dirty="0" smtClean="0"/>
              <a:t>                 	          5.      </a:t>
            </a:r>
            <a:r>
              <a:rPr lang="en-US" sz="1800" dirty="0" smtClean="0">
                <a:solidFill>
                  <a:srgbClr val="C00000"/>
                </a:solidFill>
              </a:rPr>
              <a:t>If all fragments are 60 seconds late after the first one, all are 			discarded</a:t>
            </a:r>
            <a:r>
              <a:rPr lang="en-US" sz="1800" dirty="0" smtClean="0"/>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800" dirty="0" smtClean="0"/>
              <a:t>EXTENSION HEADERS</a:t>
            </a:r>
            <a:endParaRPr lang="en-US" sz="2800" dirty="0"/>
          </a:p>
        </p:txBody>
      </p:sp>
      <p:sp>
        <p:nvSpPr>
          <p:cNvPr id="3" name="Content Placeholder 2"/>
          <p:cNvSpPr>
            <a:spLocks noGrp="1"/>
          </p:cNvSpPr>
          <p:nvPr>
            <p:ph idx="1"/>
          </p:nvPr>
        </p:nvSpPr>
        <p:spPr>
          <a:xfrm>
            <a:off x="457200" y="1219200"/>
            <a:ext cx="8229600" cy="5410200"/>
          </a:xfrm>
        </p:spPr>
        <p:txBody>
          <a:bodyPr>
            <a:normAutofit/>
          </a:bodyPr>
          <a:lstStyle/>
          <a:p>
            <a:pPr marL="400050" indent="-400050">
              <a:spcBef>
                <a:spcPts val="0"/>
              </a:spcBef>
              <a:buNone/>
            </a:pPr>
            <a:r>
              <a:rPr lang="en-US" sz="1800" dirty="0" smtClean="0"/>
              <a:t>		D.      </a:t>
            </a:r>
            <a:r>
              <a:rPr lang="en-US" sz="1800" dirty="0" smtClean="0">
                <a:solidFill>
                  <a:srgbClr val="C00000"/>
                </a:solidFill>
              </a:rPr>
              <a:t>Destination Options</a:t>
            </a:r>
          </a:p>
          <a:p>
            <a:pPr marL="400050" indent="-400050">
              <a:spcBef>
                <a:spcPts val="0"/>
              </a:spcBef>
              <a:buNone/>
            </a:pPr>
            <a:r>
              <a:rPr lang="en-US" sz="1800" dirty="0" smtClean="0"/>
              <a:t>              	         1.     </a:t>
            </a:r>
            <a:r>
              <a:rPr lang="en-US" sz="1800" dirty="0" smtClean="0">
                <a:solidFill>
                  <a:srgbClr val="C00000"/>
                </a:solidFill>
              </a:rPr>
              <a:t>Examined by the destination only</a:t>
            </a:r>
            <a:r>
              <a:rPr lang="en-US" sz="1800" dirty="0" smtClean="0"/>
              <a:t>.</a:t>
            </a:r>
          </a:p>
          <a:p>
            <a:pPr marL="400050" indent="-400050">
              <a:spcBef>
                <a:spcPts val="0"/>
              </a:spcBef>
              <a:buNone/>
            </a:pPr>
            <a:r>
              <a:rPr lang="en-US" sz="1800" dirty="0" smtClean="0"/>
              <a:t>              	         2.     60 in the Next Header of the previous header indicates this one.</a:t>
            </a:r>
          </a:p>
          <a:p>
            <a:pPr marL="400050" indent="-400050">
              <a:spcBef>
                <a:spcPts val="0"/>
              </a:spcBef>
              <a:buNone/>
            </a:pPr>
            <a:r>
              <a:rPr lang="en-US" sz="1800" dirty="0" smtClean="0"/>
              <a:t>              	         3.     </a:t>
            </a:r>
            <a:r>
              <a:rPr lang="en-US" sz="1800" dirty="0" smtClean="0">
                <a:solidFill>
                  <a:srgbClr val="C00000"/>
                </a:solidFill>
              </a:rPr>
              <a:t>Can appear twice in a IPv6 packet.</a:t>
            </a:r>
          </a:p>
          <a:p>
            <a:pPr marL="400050" indent="-400050">
              <a:spcBef>
                <a:spcPts val="0"/>
              </a:spcBef>
              <a:buNone/>
            </a:pPr>
            <a:r>
              <a:rPr lang="en-US" sz="1800" dirty="0" smtClean="0">
                <a:solidFill>
                  <a:srgbClr val="C00000"/>
                </a:solidFill>
              </a:rPr>
              <a:t>                   	a.      If before Routing Header, it has information for the routers to 			process</a:t>
            </a:r>
          </a:p>
          <a:p>
            <a:pPr marL="400050" indent="-400050">
              <a:spcBef>
                <a:spcPts val="0"/>
              </a:spcBef>
              <a:buNone/>
            </a:pPr>
            <a:r>
              <a:rPr lang="en-US" sz="1800" dirty="0" smtClean="0">
                <a:solidFill>
                  <a:srgbClr val="C00000"/>
                </a:solidFill>
              </a:rPr>
              <a:t>                                   b.     If before the upper layer protocols, there is information for 			the destination.</a:t>
            </a:r>
          </a:p>
          <a:p>
            <a:pPr marL="400050" indent="-400050">
              <a:spcBef>
                <a:spcPts val="0"/>
              </a:spcBef>
              <a:buNone/>
            </a:pPr>
            <a:r>
              <a:rPr lang="en-US" sz="1800" dirty="0" smtClean="0"/>
              <a:t>              	         4.     Fields</a:t>
            </a:r>
          </a:p>
          <a:p>
            <a:pPr marL="400050" indent="-400050">
              <a:spcBef>
                <a:spcPts val="0"/>
              </a:spcBef>
              <a:buNone/>
            </a:pPr>
            <a:r>
              <a:rPr lang="en-US" sz="1800" dirty="0" smtClean="0"/>
              <a:t>                   	a.     Next Header</a:t>
            </a:r>
          </a:p>
          <a:p>
            <a:pPr marL="400050" indent="-400050">
              <a:spcBef>
                <a:spcPts val="0"/>
              </a:spcBef>
              <a:buNone/>
            </a:pPr>
            <a:r>
              <a:rPr lang="en-US" sz="1800" dirty="0" smtClean="0"/>
              <a:t>                   	b.     Header Extension Length</a:t>
            </a:r>
          </a:p>
          <a:p>
            <a:pPr marL="400050" indent="-400050">
              <a:spcBef>
                <a:spcPts val="0"/>
              </a:spcBef>
              <a:buNone/>
            </a:pPr>
            <a:r>
              <a:rPr lang="en-US" sz="1800" dirty="0" smtClean="0"/>
              <a:t>                   	c.     Options</a:t>
            </a:r>
          </a:p>
          <a:p>
            <a:pPr marL="400050" indent="-400050">
              <a:spcBef>
                <a:spcPts val="0"/>
              </a:spcBef>
              <a:buNone/>
            </a:pPr>
            <a:endParaRPr lang="en-US" sz="18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ICMPv6 (Internet Control Message Protocol)</a:t>
            </a:r>
            <a:endParaRPr lang="en-US" sz="2800" dirty="0"/>
          </a:p>
        </p:txBody>
      </p:sp>
      <p:sp>
        <p:nvSpPr>
          <p:cNvPr id="3" name="Content Placeholder 2"/>
          <p:cNvSpPr>
            <a:spLocks noGrp="1"/>
          </p:cNvSpPr>
          <p:nvPr>
            <p:ph idx="1"/>
          </p:nvPr>
        </p:nvSpPr>
        <p:spPr>
          <a:xfrm>
            <a:off x="457200" y="1371600"/>
            <a:ext cx="8229600" cy="5105400"/>
          </a:xfrm>
        </p:spPr>
        <p:txBody>
          <a:bodyPr>
            <a:normAutofit/>
          </a:bodyPr>
          <a:lstStyle/>
          <a:p>
            <a:pPr marL="0">
              <a:spcBef>
                <a:spcPts val="0"/>
              </a:spcBef>
              <a:buNone/>
            </a:pPr>
            <a:r>
              <a:rPr lang="en-US" sz="2400" dirty="0" smtClean="0"/>
              <a:t>I.	The basics</a:t>
            </a:r>
          </a:p>
          <a:p>
            <a:pPr marL="0">
              <a:spcBef>
                <a:spcPts val="0"/>
              </a:spcBef>
              <a:buNone/>
            </a:pPr>
            <a:r>
              <a:rPr lang="en-US" sz="2400" dirty="0" smtClean="0"/>
              <a:t>	A.     </a:t>
            </a:r>
            <a:r>
              <a:rPr lang="en-US" sz="2400" dirty="0" smtClean="0">
                <a:solidFill>
                  <a:srgbClr val="C00000"/>
                </a:solidFill>
              </a:rPr>
              <a:t>Handles what the protocols ICMP, ARP, and IGMP 		(Internet Group Management Protocol) took care 		of</a:t>
            </a:r>
            <a:r>
              <a:rPr lang="en-US" sz="2400" dirty="0" smtClean="0"/>
              <a:t>.</a:t>
            </a:r>
          </a:p>
          <a:p>
            <a:pPr marL="0">
              <a:spcBef>
                <a:spcPts val="0"/>
              </a:spcBef>
              <a:buNone/>
            </a:pPr>
            <a:r>
              <a:rPr lang="en-US" sz="2400" dirty="0" smtClean="0"/>
              <a:t>	B.     </a:t>
            </a:r>
            <a:r>
              <a:rPr lang="en-US" sz="2400" dirty="0" smtClean="0">
                <a:solidFill>
                  <a:srgbClr val="C00000"/>
                </a:solidFill>
              </a:rPr>
              <a:t>An IPv6 header and zero or more extension headers 		precede the message</a:t>
            </a:r>
            <a:r>
              <a:rPr lang="en-US" sz="2400" dirty="0" smtClean="0"/>
              <a:t>.</a:t>
            </a:r>
          </a:p>
          <a:p>
            <a:pPr marL="0">
              <a:spcBef>
                <a:spcPts val="0"/>
              </a:spcBef>
              <a:buNone/>
            </a:pPr>
            <a:r>
              <a:rPr lang="en-US" sz="2400" dirty="0" smtClean="0"/>
              <a:t>             C.     ICMP message is 58 in the Next Header field</a:t>
            </a:r>
          </a:p>
          <a:p>
            <a:endParaRPr lang="en-US" sz="24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ICMPv6</a:t>
            </a:r>
            <a:endParaRPr lang="en-US" sz="2800" dirty="0"/>
          </a:p>
        </p:txBody>
      </p:sp>
      <p:sp>
        <p:nvSpPr>
          <p:cNvPr id="3" name="Content Placeholder 2"/>
          <p:cNvSpPr>
            <a:spLocks noGrp="1"/>
          </p:cNvSpPr>
          <p:nvPr>
            <p:ph idx="1"/>
          </p:nvPr>
        </p:nvSpPr>
        <p:spPr>
          <a:xfrm>
            <a:off x="457200" y="1371600"/>
            <a:ext cx="8229600" cy="5105400"/>
          </a:xfrm>
        </p:spPr>
        <p:txBody>
          <a:bodyPr>
            <a:normAutofit/>
          </a:bodyPr>
          <a:lstStyle/>
          <a:p>
            <a:pPr marL="0">
              <a:spcBef>
                <a:spcPts val="0"/>
              </a:spcBef>
              <a:buNone/>
            </a:pPr>
            <a:r>
              <a:rPr lang="en-US" sz="2400" dirty="0" smtClean="0"/>
              <a:t>II.	Four error message categories</a:t>
            </a:r>
          </a:p>
          <a:p>
            <a:pPr marL="0">
              <a:spcBef>
                <a:spcPts val="0"/>
              </a:spcBef>
              <a:buNone/>
            </a:pPr>
            <a:r>
              <a:rPr lang="en-US" sz="2400" dirty="0" smtClean="0"/>
              <a:t>             A.     </a:t>
            </a:r>
            <a:r>
              <a:rPr lang="en-US" sz="2400" dirty="0" smtClean="0">
                <a:solidFill>
                  <a:srgbClr val="C00000"/>
                </a:solidFill>
              </a:rPr>
              <a:t>Destination unreachable</a:t>
            </a:r>
            <a:r>
              <a:rPr lang="en-US" sz="2400" dirty="0" smtClean="0"/>
              <a:t>: 1</a:t>
            </a:r>
          </a:p>
          <a:p>
            <a:pPr marL="0">
              <a:spcBef>
                <a:spcPts val="0"/>
              </a:spcBef>
              <a:buNone/>
            </a:pPr>
            <a:r>
              <a:rPr lang="en-US" sz="2400" dirty="0" smtClean="0"/>
              <a:t>             B.     </a:t>
            </a:r>
            <a:r>
              <a:rPr lang="en-US" sz="2400" dirty="0" smtClean="0">
                <a:solidFill>
                  <a:srgbClr val="C00000"/>
                </a:solidFill>
              </a:rPr>
              <a:t>Packet too big</a:t>
            </a:r>
            <a:r>
              <a:rPr lang="en-US" sz="2400" dirty="0" smtClean="0"/>
              <a:t>: 2</a:t>
            </a:r>
          </a:p>
          <a:p>
            <a:pPr marL="0">
              <a:spcBef>
                <a:spcPts val="0"/>
              </a:spcBef>
              <a:buNone/>
            </a:pPr>
            <a:r>
              <a:rPr lang="en-US" sz="2400" dirty="0" smtClean="0"/>
              <a:t>             C.     </a:t>
            </a:r>
            <a:r>
              <a:rPr lang="en-US" sz="2400" dirty="0" smtClean="0">
                <a:solidFill>
                  <a:srgbClr val="C00000"/>
                </a:solidFill>
              </a:rPr>
              <a:t>Time exceeded</a:t>
            </a:r>
            <a:r>
              <a:rPr lang="en-US" sz="2400" dirty="0" smtClean="0"/>
              <a:t>: 3</a:t>
            </a:r>
          </a:p>
          <a:p>
            <a:pPr marL="514350" indent="-514350">
              <a:buNone/>
            </a:pPr>
            <a:r>
              <a:rPr lang="en-US" sz="2400" dirty="0" smtClean="0"/>
              <a:t> 	             1.     0 – Hop limit exceeded</a:t>
            </a:r>
          </a:p>
          <a:p>
            <a:pPr marL="514350" indent="-514350">
              <a:buNone/>
            </a:pPr>
            <a:r>
              <a:rPr lang="en-US" sz="2400" dirty="0" smtClean="0"/>
              <a:t>                     2.     1 – Fragment reassembly time exceeded</a:t>
            </a:r>
          </a:p>
          <a:p>
            <a:pPr marL="514350" indent="-514350">
              <a:buNone/>
            </a:pPr>
            <a:r>
              <a:rPr lang="en-US" sz="2400" dirty="0" smtClean="0"/>
              <a:t>	     D.     </a:t>
            </a:r>
            <a:r>
              <a:rPr lang="en-US" sz="2400" dirty="0" smtClean="0">
                <a:solidFill>
                  <a:srgbClr val="C00000"/>
                </a:solidFill>
              </a:rPr>
              <a:t>Parameter problems</a:t>
            </a:r>
            <a:r>
              <a:rPr lang="en-US" sz="2400" dirty="0" smtClean="0"/>
              <a:t>: 4</a:t>
            </a:r>
          </a:p>
          <a:p>
            <a:pPr marL="0">
              <a:spcBef>
                <a:spcPts val="0"/>
              </a:spcBef>
              <a:buNone/>
            </a:pPr>
            <a:endParaRPr lang="en-US" sz="2400" dirty="0" smtClean="0"/>
          </a:p>
          <a:p>
            <a:endParaRPr lang="en-US" sz="24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ICMPv6</a:t>
            </a:r>
            <a:endParaRPr lang="en-US" sz="2800" dirty="0"/>
          </a:p>
        </p:txBody>
      </p:sp>
      <p:sp>
        <p:nvSpPr>
          <p:cNvPr id="3" name="Content Placeholder 2"/>
          <p:cNvSpPr>
            <a:spLocks noGrp="1"/>
          </p:cNvSpPr>
          <p:nvPr>
            <p:ph idx="1"/>
          </p:nvPr>
        </p:nvSpPr>
        <p:spPr>
          <a:xfrm>
            <a:off x="457200" y="1371600"/>
            <a:ext cx="8229600" cy="5105400"/>
          </a:xfrm>
        </p:spPr>
        <p:txBody>
          <a:bodyPr>
            <a:normAutofit fontScale="92500" lnSpcReduction="20000"/>
          </a:bodyPr>
          <a:lstStyle/>
          <a:p>
            <a:pPr marL="171450" indent="-514350">
              <a:spcBef>
                <a:spcPts val="0"/>
              </a:spcBef>
              <a:buNone/>
            </a:pPr>
            <a:r>
              <a:rPr lang="en-US" sz="2400" dirty="0" smtClean="0"/>
              <a:t>III.	</a:t>
            </a:r>
            <a:r>
              <a:rPr lang="en-US" sz="2400" dirty="0" smtClean="0">
                <a:solidFill>
                  <a:srgbClr val="C00000"/>
                </a:solidFill>
              </a:rPr>
              <a:t>Information Messages     </a:t>
            </a:r>
            <a:r>
              <a:rPr lang="en-US" sz="2400" dirty="0" smtClean="0"/>
              <a:t>	</a:t>
            </a:r>
          </a:p>
          <a:p>
            <a:pPr marL="171450" indent="-514350">
              <a:spcBef>
                <a:spcPts val="0"/>
              </a:spcBef>
              <a:buNone/>
            </a:pPr>
            <a:r>
              <a:rPr lang="en-US" sz="2400" dirty="0" smtClean="0"/>
              <a:t>		A.	</a:t>
            </a:r>
            <a:r>
              <a:rPr lang="en-US" sz="2400" dirty="0" smtClean="0">
                <a:solidFill>
                  <a:srgbClr val="C00000"/>
                </a:solidFill>
              </a:rPr>
              <a:t>Echo Request</a:t>
            </a:r>
            <a:r>
              <a:rPr lang="en-US" sz="2400" dirty="0" smtClean="0"/>
              <a:t>: 128 (Ping)</a:t>
            </a:r>
          </a:p>
          <a:p>
            <a:pPr marL="171450" indent="-514350">
              <a:spcBef>
                <a:spcPts val="0"/>
              </a:spcBef>
              <a:buNone/>
            </a:pPr>
            <a:r>
              <a:rPr lang="en-US" sz="2400" dirty="0" smtClean="0"/>
              <a:t>              B.	</a:t>
            </a:r>
            <a:r>
              <a:rPr lang="en-US" sz="2400" dirty="0" smtClean="0">
                <a:solidFill>
                  <a:srgbClr val="C00000"/>
                </a:solidFill>
              </a:rPr>
              <a:t>Echo Reply</a:t>
            </a:r>
            <a:r>
              <a:rPr lang="en-US" sz="2400" dirty="0" smtClean="0"/>
              <a:t>: 129 (Ping)</a:t>
            </a:r>
          </a:p>
          <a:p>
            <a:pPr marL="171450" indent="-514350">
              <a:spcBef>
                <a:spcPts val="0"/>
              </a:spcBef>
              <a:buNone/>
            </a:pPr>
            <a:r>
              <a:rPr lang="en-US" sz="2400" dirty="0" smtClean="0"/>
              <a:t>		C.	Multicast Listener Query: 130</a:t>
            </a:r>
          </a:p>
          <a:p>
            <a:pPr marL="171450" indent="-514350">
              <a:spcBef>
                <a:spcPts val="0"/>
              </a:spcBef>
              <a:buNone/>
            </a:pPr>
            <a:r>
              <a:rPr lang="en-US" sz="2400" dirty="0" smtClean="0"/>
              <a:t>              D.	Multicast Listener Report:  131</a:t>
            </a:r>
          </a:p>
          <a:p>
            <a:pPr marL="171450" indent="-514350">
              <a:spcBef>
                <a:spcPts val="0"/>
              </a:spcBef>
              <a:buNone/>
            </a:pPr>
            <a:r>
              <a:rPr lang="en-US" sz="2400" dirty="0" smtClean="0"/>
              <a:t>              E.	Multicast Listener Done: 132</a:t>
            </a:r>
          </a:p>
          <a:p>
            <a:pPr marL="171450" indent="-514350">
              <a:spcBef>
                <a:spcPts val="0"/>
              </a:spcBef>
              <a:buNone/>
            </a:pPr>
            <a:r>
              <a:rPr lang="en-US" sz="2400" dirty="0" smtClean="0"/>
              <a:t>              F.	Router Solicitation:  133</a:t>
            </a:r>
          </a:p>
          <a:p>
            <a:pPr marL="171450" indent="-514350">
              <a:spcBef>
                <a:spcPts val="0"/>
              </a:spcBef>
              <a:buNone/>
            </a:pPr>
            <a:r>
              <a:rPr lang="en-US" sz="2400" dirty="0" smtClean="0"/>
              <a:t>              G.	Router Advertisement: 134</a:t>
            </a:r>
          </a:p>
          <a:p>
            <a:pPr marL="171450" indent="-514350">
              <a:spcBef>
                <a:spcPts val="0"/>
              </a:spcBef>
              <a:buNone/>
            </a:pPr>
            <a:r>
              <a:rPr lang="en-US" sz="2400" dirty="0" smtClean="0"/>
              <a:t>              H.	Neighbor Solicitation: 135</a:t>
            </a:r>
          </a:p>
          <a:p>
            <a:pPr marL="171450" indent="-514350">
              <a:spcBef>
                <a:spcPts val="0"/>
              </a:spcBef>
              <a:buNone/>
            </a:pPr>
            <a:r>
              <a:rPr lang="en-US" sz="2400" dirty="0" smtClean="0"/>
              <a:t>              I.	Neighbor Advertisement: 136</a:t>
            </a:r>
          </a:p>
          <a:p>
            <a:pPr marL="171450" indent="-514350">
              <a:spcBef>
                <a:spcPts val="0"/>
              </a:spcBef>
              <a:buNone/>
            </a:pPr>
            <a:r>
              <a:rPr lang="en-US" sz="2400" dirty="0" smtClean="0"/>
              <a:t>              J.	Redirect Message: 137</a:t>
            </a:r>
          </a:p>
          <a:p>
            <a:pPr marL="171450" indent="-514350">
              <a:spcBef>
                <a:spcPts val="0"/>
              </a:spcBef>
              <a:buNone/>
            </a:pPr>
            <a:r>
              <a:rPr lang="en-US" sz="2400" dirty="0" smtClean="0"/>
              <a:t>              K.	Router Renumbering: 138</a:t>
            </a:r>
          </a:p>
          <a:p>
            <a:pPr marL="171450" indent="-514350">
              <a:spcBef>
                <a:spcPts val="0"/>
              </a:spcBef>
              <a:buNone/>
            </a:pPr>
            <a:r>
              <a:rPr lang="en-US" sz="2400" dirty="0" smtClean="0"/>
              <a:t>              L.	ICMP Node Information Query: 139</a:t>
            </a:r>
          </a:p>
          <a:p>
            <a:pPr marL="171450" indent="-514350">
              <a:spcBef>
                <a:spcPts val="0"/>
              </a:spcBef>
              <a:buNone/>
            </a:pPr>
            <a:r>
              <a:rPr lang="en-US" sz="2400" dirty="0" smtClean="0"/>
              <a:t>              M.	ICMP Node Information Response: 140</a:t>
            </a:r>
          </a:p>
          <a:p>
            <a:pPr marL="171450" indent="-514350">
              <a:spcBef>
                <a:spcPts val="0"/>
              </a:spcBef>
              <a:buNone/>
            </a:pPr>
            <a:r>
              <a:rPr lang="en-US" sz="2400" dirty="0" smtClean="0"/>
              <a:t>              N.	Inverse ND Solicitation: 141</a:t>
            </a:r>
          </a:p>
          <a:p>
            <a:pPr marL="171450" indent="-514350">
              <a:spcBef>
                <a:spcPts val="0"/>
              </a:spcBef>
              <a:buNone/>
            </a:pPr>
            <a:r>
              <a:rPr lang="en-US" sz="2400" dirty="0" smtClean="0"/>
              <a:t>              O.	Inverse ND Adv Message: 142</a:t>
            </a:r>
          </a:p>
          <a:p>
            <a:pPr marL="171450" indent="-514350">
              <a:spcBef>
                <a:spcPts val="0"/>
              </a:spcBef>
              <a:buNone/>
            </a:pPr>
            <a:r>
              <a:rPr lang="en-US" sz="2400" dirty="0" smtClean="0"/>
              <a:t>              P. 	Version 2 Multicast Listener Report: 143</a:t>
            </a:r>
          </a:p>
          <a:p>
            <a:endParaRPr lang="en-US" sz="24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ICMPv6</a:t>
            </a:r>
            <a:endParaRPr lang="en-US" sz="2800" dirty="0"/>
          </a:p>
        </p:txBody>
      </p:sp>
      <p:sp>
        <p:nvSpPr>
          <p:cNvPr id="3" name="Content Placeholder 2"/>
          <p:cNvSpPr>
            <a:spLocks noGrp="1"/>
          </p:cNvSpPr>
          <p:nvPr>
            <p:ph idx="1"/>
          </p:nvPr>
        </p:nvSpPr>
        <p:spPr>
          <a:xfrm>
            <a:off x="457200" y="1371600"/>
            <a:ext cx="8229600" cy="5105400"/>
          </a:xfrm>
        </p:spPr>
        <p:txBody>
          <a:bodyPr>
            <a:normAutofit/>
          </a:bodyPr>
          <a:lstStyle/>
          <a:p>
            <a:pPr marL="171450" indent="-514350">
              <a:spcBef>
                <a:spcPts val="0"/>
              </a:spcBef>
              <a:buNone/>
            </a:pPr>
            <a:r>
              <a:rPr lang="en-US" sz="2400" dirty="0" smtClean="0"/>
              <a:t>III.	Information Messages     	</a:t>
            </a:r>
          </a:p>
          <a:p>
            <a:pPr marL="171450" indent="-514350">
              <a:spcBef>
                <a:spcPts val="0"/>
              </a:spcBef>
              <a:buNone/>
            </a:pPr>
            <a:r>
              <a:rPr lang="en-US" sz="2400" dirty="0" smtClean="0"/>
              <a:t>		S.	ICMP Home Agent Address Discovery Request 			Message: 144</a:t>
            </a:r>
          </a:p>
          <a:p>
            <a:pPr marL="171450" indent="-514350">
              <a:spcBef>
                <a:spcPts val="0"/>
              </a:spcBef>
              <a:buNone/>
            </a:pPr>
            <a:r>
              <a:rPr lang="en-US" sz="2400" dirty="0" smtClean="0"/>
              <a:t> 		T.	ICMP Home Agent Address Discovery Reply 				Message: 145</a:t>
            </a:r>
          </a:p>
          <a:p>
            <a:pPr marL="171450" indent="-514350">
              <a:spcBef>
                <a:spcPts val="0"/>
              </a:spcBef>
              <a:buNone/>
            </a:pPr>
            <a:r>
              <a:rPr lang="en-US" sz="2400" dirty="0" smtClean="0"/>
              <a:t>		U.	ICMP Mobile Prefix Solicitation Message: 146</a:t>
            </a:r>
          </a:p>
          <a:p>
            <a:pPr marL="171450" indent="-514350">
              <a:spcBef>
                <a:spcPts val="0"/>
              </a:spcBef>
              <a:buNone/>
            </a:pPr>
            <a:r>
              <a:rPr lang="en-US" sz="2400" dirty="0" smtClean="0"/>
              <a:t>              X.	ICMP Mobile Prefix Advertisement Message: 147</a:t>
            </a:r>
          </a:p>
          <a:p>
            <a:pPr marL="171450" indent="-514350">
              <a:spcBef>
                <a:spcPts val="0"/>
              </a:spcBef>
              <a:buNone/>
            </a:pPr>
            <a:r>
              <a:rPr lang="en-US" sz="2400" dirty="0" smtClean="0"/>
              <a:t>              Y.	Certification Path Solicitation Message: 148</a:t>
            </a:r>
          </a:p>
          <a:p>
            <a:pPr marL="171450" indent="-514350">
              <a:spcBef>
                <a:spcPts val="0"/>
              </a:spcBef>
              <a:buNone/>
            </a:pPr>
            <a:r>
              <a:rPr lang="en-US" sz="2400" dirty="0" smtClean="0"/>
              <a:t>              Z.	Certification Path Advertisement Message: 149</a:t>
            </a:r>
          </a:p>
          <a:p>
            <a:pPr marL="171450" indent="-514350">
              <a:spcBef>
                <a:spcPts val="0"/>
              </a:spcBef>
              <a:buNone/>
            </a:pPr>
            <a:r>
              <a:rPr lang="en-US" sz="2400" dirty="0" smtClean="0"/>
              <a:t> 		AA.	Multicast Router Advertisement: 151</a:t>
            </a:r>
          </a:p>
          <a:p>
            <a:pPr marL="171450" indent="-514350">
              <a:spcBef>
                <a:spcPts val="0"/>
              </a:spcBef>
              <a:buNone/>
            </a:pPr>
            <a:r>
              <a:rPr lang="en-US" sz="2400" dirty="0" smtClean="0"/>
              <a:t>              BB.	Multicast Router Solicitation: 152</a:t>
            </a:r>
          </a:p>
          <a:p>
            <a:pPr marL="171450" indent="-514350">
              <a:spcBef>
                <a:spcPts val="0"/>
              </a:spcBef>
              <a:buNone/>
            </a:pPr>
            <a:r>
              <a:rPr lang="en-US" sz="2400" dirty="0" smtClean="0"/>
              <a:t>              CC.	Multicast Router Termination: 153</a:t>
            </a:r>
          </a:p>
          <a:p>
            <a:pPr marL="171450" indent="-514350">
              <a:spcBef>
                <a:spcPts val="0"/>
              </a:spcBef>
              <a:buNone/>
            </a:pPr>
            <a:r>
              <a:rPr lang="en-US" sz="2400" dirty="0" smtClean="0"/>
              <a:t>              </a:t>
            </a:r>
          </a:p>
          <a:p>
            <a:endParaRPr lang="en-US" sz="24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ICMPV6</a:t>
            </a:r>
            <a:endParaRPr lang="en-US" sz="28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514600" y="1828800"/>
            <a:ext cx="3952875" cy="104775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200400" y="3276600"/>
            <a:ext cx="2552700" cy="307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ICMPv6</a:t>
            </a:r>
            <a:endParaRPr lang="en-US" sz="2800" dirty="0"/>
          </a:p>
        </p:txBody>
      </p:sp>
      <p:sp>
        <p:nvSpPr>
          <p:cNvPr id="3" name="Content Placeholder 2"/>
          <p:cNvSpPr>
            <a:spLocks noGrp="1"/>
          </p:cNvSpPr>
          <p:nvPr>
            <p:ph idx="1"/>
          </p:nvPr>
        </p:nvSpPr>
        <p:spPr>
          <a:xfrm>
            <a:off x="457200" y="1371600"/>
            <a:ext cx="8229600" cy="5105400"/>
          </a:xfrm>
        </p:spPr>
        <p:txBody>
          <a:bodyPr>
            <a:normAutofit/>
          </a:bodyPr>
          <a:lstStyle/>
          <a:p>
            <a:pPr>
              <a:buNone/>
            </a:pPr>
            <a:r>
              <a:rPr lang="en-US" sz="2400" dirty="0" smtClean="0"/>
              <a:t>III.		Fields</a:t>
            </a:r>
          </a:p>
          <a:p>
            <a:pPr>
              <a:buNone/>
            </a:pPr>
            <a:r>
              <a:rPr lang="en-US" sz="2400" dirty="0" smtClean="0"/>
              <a:t>		A.     Type (8 bits)</a:t>
            </a:r>
          </a:p>
          <a:p>
            <a:pPr marL="0">
              <a:spcBef>
                <a:spcPts val="0"/>
              </a:spcBef>
              <a:buNone/>
            </a:pPr>
            <a:r>
              <a:rPr lang="en-US" sz="2400" dirty="0" smtClean="0"/>
              <a:t>                      </a:t>
            </a:r>
            <a:r>
              <a:rPr lang="en-US" sz="2400" dirty="0" smtClean="0">
                <a:solidFill>
                  <a:srgbClr val="C00000"/>
                </a:solidFill>
              </a:rPr>
              <a:t>1.     Error message if high order bit is zero</a:t>
            </a:r>
          </a:p>
          <a:p>
            <a:pPr>
              <a:buNone/>
            </a:pPr>
            <a:r>
              <a:rPr lang="en-US" sz="2400" dirty="0" smtClean="0">
                <a:solidFill>
                  <a:srgbClr val="C00000"/>
                </a:solidFill>
              </a:rPr>
              <a:t>     		         2.     Information message if high order bit is one</a:t>
            </a:r>
          </a:p>
          <a:p>
            <a:pPr>
              <a:buNone/>
            </a:pPr>
            <a:r>
              <a:rPr lang="en-US" sz="2400" dirty="0" smtClean="0"/>
              <a:t>              B.     Code (8 bits)</a:t>
            </a:r>
          </a:p>
          <a:p>
            <a:pPr>
              <a:buNone/>
            </a:pPr>
            <a:r>
              <a:rPr lang="en-US" sz="2400" dirty="0" smtClean="0"/>
              <a:t>                      Depends on message type</a:t>
            </a:r>
          </a:p>
          <a:p>
            <a:pPr>
              <a:buNone/>
            </a:pPr>
            <a:r>
              <a:rPr lang="en-US" sz="2400" dirty="0" smtClean="0"/>
              <a:t>              C.     Checksum </a:t>
            </a:r>
          </a:p>
          <a:p>
            <a:pPr>
              <a:buNone/>
            </a:pPr>
            <a:r>
              <a:rPr lang="en-US" sz="2400" dirty="0" smtClean="0"/>
              <a:t>     		         To detect errors in message</a:t>
            </a:r>
          </a:p>
          <a:p>
            <a:pPr>
              <a:buNone/>
            </a:pPr>
            <a:r>
              <a:rPr lang="en-US" sz="2400" dirty="0" smtClean="0"/>
              <a:t>              D.     Message Type</a:t>
            </a:r>
          </a:p>
          <a:p>
            <a:pPr>
              <a:buNone/>
            </a:pPr>
            <a:r>
              <a:rPr lang="en-US" sz="2400" dirty="0" smtClean="0">
                <a:solidFill>
                  <a:srgbClr val="C00000"/>
                </a:solidFill>
              </a:rPr>
              <a:t>                       In an error it will have as much as possible of the 		packet that caused it</a:t>
            </a:r>
            <a:r>
              <a:rPr lang="en-US" sz="2400" dirty="0" smtClean="0"/>
              <a:t>.</a:t>
            </a:r>
          </a:p>
          <a:p>
            <a:pPr>
              <a:buNone/>
            </a:pPr>
            <a:endParaRPr lang="en-US" sz="24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Neighbor Discovery(RFC 2461)</a:t>
            </a:r>
            <a:endParaRPr lang="en-US" sz="2800" dirty="0"/>
          </a:p>
        </p:txBody>
      </p:sp>
      <p:sp>
        <p:nvSpPr>
          <p:cNvPr id="3" name="Content Placeholder 2"/>
          <p:cNvSpPr>
            <a:spLocks noGrp="1"/>
          </p:cNvSpPr>
          <p:nvPr>
            <p:ph idx="1"/>
          </p:nvPr>
        </p:nvSpPr>
        <p:spPr>
          <a:xfrm>
            <a:off x="457200" y="1371600"/>
            <a:ext cx="8229600" cy="5105400"/>
          </a:xfrm>
        </p:spPr>
        <p:txBody>
          <a:bodyPr>
            <a:normAutofit/>
          </a:bodyPr>
          <a:lstStyle/>
          <a:p>
            <a:pPr marL="171450" indent="-514350">
              <a:spcBef>
                <a:spcPts val="0"/>
              </a:spcBef>
              <a:buNone/>
            </a:pPr>
            <a:r>
              <a:rPr lang="en-US" sz="2000" dirty="0" smtClean="0"/>
              <a:t>I.		Basics</a:t>
            </a:r>
          </a:p>
          <a:p>
            <a:pPr marL="171450" indent="-514350">
              <a:spcBef>
                <a:spcPts val="0"/>
              </a:spcBef>
              <a:buNone/>
            </a:pPr>
            <a:r>
              <a:rPr lang="en-US" sz="2000" dirty="0" smtClean="0"/>
              <a:t>         	</a:t>
            </a:r>
            <a:r>
              <a:rPr lang="en-US" sz="2000" dirty="0" smtClean="0">
                <a:solidFill>
                  <a:srgbClr val="C00000"/>
                </a:solidFill>
              </a:rPr>
              <a:t>Combines ARP and ICMP Router Discovery and Redirect</a:t>
            </a:r>
          </a:p>
          <a:p>
            <a:pPr marL="171450" indent="-514350">
              <a:spcBef>
                <a:spcPts val="0"/>
              </a:spcBef>
              <a:buNone/>
            </a:pPr>
            <a:r>
              <a:rPr lang="en-US" sz="2000" dirty="0" smtClean="0"/>
              <a:t>II. 	Nodes use ND for</a:t>
            </a:r>
          </a:p>
          <a:p>
            <a:pPr marL="171450" indent="-514350">
              <a:spcBef>
                <a:spcPts val="0"/>
              </a:spcBef>
              <a:buNone/>
            </a:pPr>
            <a:r>
              <a:rPr lang="en-US" sz="2000" dirty="0" smtClean="0"/>
              <a:t>         	</a:t>
            </a:r>
            <a:r>
              <a:rPr lang="en-US" sz="2000" dirty="0" smtClean="0">
                <a:solidFill>
                  <a:srgbClr val="C00000"/>
                </a:solidFill>
              </a:rPr>
              <a:t>A.     Auto-configuration</a:t>
            </a:r>
          </a:p>
          <a:p>
            <a:pPr marL="171450" indent="-514350">
              <a:spcBef>
                <a:spcPts val="0"/>
              </a:spcBef>
              <a:buNone/>
            </a:pPr>
            <a:r>
              <a:rPr lang="en-US" sz="2000" dirty="0" smtClean="0">
                <a:solidFill>
                  <a:srgbClr val="C00000"/>
                </a:solidFill>
              </a:rPr>
              <a:t>         	B.     Network prefixes, routes, and other </a:t>
            </a:r>
            <a:r>
              <a:rPr lang="en-US" sz="2000" dirty="0" err="1" smtClean="0">
                <a:solidFill>
                  <a:srgbClr val="C00000"/>
                </a:solidFill>
              </a:rPr>
              <a:t>config</a:t>
            </a:r>
            <a:endParaRPr lang="en-US" sz="2000" dirty="0" smtClean="0">
              <a:solidFill>
                <a:srgbClr val="C00000"/>
              </a:solidFill>
            </a:endParaRPr>
          </a:p>
          <a:p>
            <a:pPr marL="171450" indent="-514350">
              <a:spcBef>
                <a:spcPts val="0"/>
              </a:spcBef>
              <a:buNone/>
            </a:pPr>
            <a:r>
              <a:rPr lang="en-US" sz="2000" dirty="0" smtClean="0">
                <a:solidFill>
                  <a:srgbClr val="C00000"/>
                </a:solidFill>
              </a:rPr>
              <a:t>         	C.     Duplicate IP address detection</a:t>
            </a:r>
          </a:p>
          <a:p>
            <a:pPr marL="171450" indent="-514350">
              <a:spcBef>
                <a:spcPts val="0"/>
              </a:spcBef>
              <a:buNone/>
            </a:pPr>
            <a:r>
              <a:rPr lang="en-US" sz="2000" dirty="0" smtClean="0">
                <a:solidFill>
                  <a:srgbClr val="C00000"/>
                </a:solidFill>
              </a:rPr>
              <a:t>         	D.     Layer 2 addresses of nodes on the same link</a:t>
            </a:r>
          </a:p>
          <a:p>
            <a:pPr marL="171450" indent="-514350">
              <a:spcBef>
                <a:spcPts val="0"/>
              </a:spcBef>
              <a:buNone/>
            </a:pPr>
            <a:r>
              <a:rPr lang="en-US" sz="2000" dirty="0" smtClean="0">
                <a:solidFill>
                  <a:srgbClr val="C00000"/>
                </a:solidFill>
              </a:rPr>
              <a:t>         	E.      Neighboring routers to forward their packets</a:t>
            </a:r>
          </a:p>
          <a:p>
            <a:pPr marL="171450" indent="-514350">
              <a:spcBef>
                <a:spcPts val="0"/>
              </a:spcBef>
              <a:buNone/>
            </a:pPr>
            <a:r>
              <a:rPr lang="en-US" sz="2000" dirty="0" smtClean="0">
                <a:solidFill>
                  <a:srgbClr val="C00000"/>
                </a:solidFill>
              </a:rPr>
              <a:t>         	F.      Keeping track of reachable and non neighbors</a:t>
            </a:r>
          </a:p>
          <a:p>
            <a:pPr marL="171450" indent="-514350">
              <a:spcBef>
                <a:spcPts val="0"/>
              </a:spcBef>
              <a:buNone/>
            </a:pPr>
            <a:r>
              <a:rPr lang="en-US" sz="2000" dirty="0" smtClean="0">
                <a:solidFill>
                  <a:srgbClr val="C00000"/>
                </a:solidFill>
              </a:rPr>
              <a:t>         	G.     Noticing link-layer address changes</a:t>
            </a:r>
          </a:p>
          <a:p>
            <a:pPr marL="171450" indent="-514350">
              <a:spcBef>
                <a:spcPts val="0"/>
              </a:spcBef>
              <a:buNone/>
            </a:pPr>
            <a:r>
              <a:rPr lang="en-US" sz="2000" dirty="0" smtClean="0">
                <a:solidFill>
                  <a:srgbClr val="C00000"/>
                </a:solidFill>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IPv4</a:t>
            </a:r>
            <a:endParaRPr lang="en-US" sz="2800" dirty="0"/>
          </a:p>
        </p:txBody>
      </p:sp>
      <p:sp>
        <p:nvSpPr>
          <p:cNvPr id="3" name="Content Placeholder 2"/>
          <p:cNvSpPr>
            <a:spLocks noGrp="1"/>
          </p:cNvSpPr>
          <p:nvPr>
            <p:ph idx="1"/>
          </p:nvPr>
        </p:nvSpPr>
        <p:spPr>
          <a:xfrm>
            <a:off x="457200" y="1371600"/>
            <a:ext cx="8229600" cy="4754563"/>
          </a:xfrm>
        </p:spPr>
        <p:txBody>
          <a:bodyPr>
            <a:normAutofit fontScale="92500" lnSpcReduction="20000"/>
          </a:bodyPr>
          <a:lstStyle/>
          <a:p>
            <a:pPr>
              <a:buNone/>
            </a:pPr>
            <a:r>
              <a:rPr lang="en-US" sz="2400" dirty="0" smtClean="0"/>
              <a:t>I.		Origins</a:t>
            </a:r>
          </a:p>
          <a:p>
            <a:pPr>
              <a:buNone/>
            </a:pPr>
            <a:r>
              <a:rPr lang="en-US" sz="2400" dirty="0" smtClean="0"/>
              <a:t> 	         Deployed on January 1, 1983     </a:t>
            </a:r>
          </a:p>
          <a:p>
            <a:pPr>
              <a:buNone/>
            </a:pPr>
            <a:r>
              <a:rPr lang="en-US" sz="2400" dirty="0" smtClean="0"/>
              <a:t>II.		Description</a:t>
            </a:r>
          </a:p>
          <a:p>
            <a:pPr>
              <a:buNone/>
            </a:pPr>
            <a:r>
              <a:rPr lang="en-US" sz="2400" dirty="0" smtClean="0"/>
              <a:t>              A.     </a:t>
            </a:r>
            <a:r>
              <a:rPr lang="en-US" sz="2400" dirty="0" smtClean="0">
                <a:solidFill>
                  <a:srgbClr val="C00000"/>
                </a:solidFill>
              </a:rPr>
              <a:t>32 bit address in a series of four 8-bit numbers </a:t>
            </a:r>
            <a:r>
              <a:rPr lang="en-US" sz="2400" dirty="0" smtClean="0"/>
              <a:t>.  Largest                                  		8-bit number is 255.  Can identify 2</a:t>
            </a:r>
            <a:r>
              <a:rPr lang="en-US" sz="2400" baseline="30000" dirty="0" smtClean="0"/>
              <a:t>32</a:t>
            </a:r>
            <a:r>
              <a:rPr lang="en-US" sz="2400" dirty="0" smtClean="0"/>
              <a:t> addresses.</a:t>
            </a:r>
            <a:endParaRPr lang="en-US" sz="1000" dirty="0" smtClean="0"/>
          </a:p>
          <a:p>
            <a:pPr>
              <a:buNone/>
            </a:pPr>
            <a:r>
              <a:rPr lang="en-US" sz="2400" dirty="0" smtClean="0"/>
              <a:t>              B.     Based on binary.  Only two values – 0 and 1. </a:t>
            </a:r>
          </a:p>
          <a:p>
            <a:pPr>
              <a:buNone/>
            </a:pPr>
            <a:r>
              <a:rPr lang="en-US" sz="2400" dirty="0" smtClean="0"/>
              <a:t>              C.     </a:t>
            </a:r>
            <a:r>
              <a:rPr lang="en-US" sz="2400" dirty="0" smtClean="0">
                <a:solidFill>
                  <a:srgbClr val="C00000"/>
                </a:solidFill>
              </a:rPr>
              <a:t>Represented in decimal notation</a:t>
            </a:r>
            <a:r>
              <a:rPr lang="en-US" sz="2400" dirty="0" smtClean="0"/>
              <a:t>. </a:t>
            </a:r>
          </a:p>
          <a:p>
            <a:pPr>
              <a:buNone/>
            </a:pPr>
            <a:r>
              <a:rPr lang="en-US" sz="2400" dirty="0" smtClean="0"/>
              <a:t>              D.     All IP addresses composed of Network ID and Host ID</a:t>
            </a:r>
          </a:p>
          <a:p>
            <a:pPr>
              <a:buNone/>
            </a:pPr>
            <a:r>
              <a:rPr lang="en-US" sz="2400" dirty="0" smtClean="0"/>
              <a:t>III.	    	Classes</a:t>
            </a:r>
          </a:p>
          <a:p>
            <a:pPr>
              <a:buNone/>
            </a:pPr>
            <a:r>
              <a:rPr lang="en-US" sz="2400" dirty="0" smtClean="0"/>
              <a:t>               A -  0.0.0.0  to  127.255..255.255</a:t>
            </a:r>
          </a:p>
          <a:p>
            <a:pPr>
              <a:buNone/>
            </a:pPr>
            <a:r>
              <a:rPr lang="en-US" sz="2400" dirty="0" smtClean="0"/>
              <a:t>               B -  128.0.0.0  to  191.255.255.255</a:t>
            </a:r>
          </a:p>
          <a:p>
            <a:pPr>
              <a:buNone/>
            </a:pPr>
            <a:r>
              <a:rPr lang="en-US" sz="2400" dirty="0" smtClean="0"/>
              <a:t>               C -  192.0.0.0  to  233.255.255.255</a:t>
            </a:r>
          </a:p>
          <a:p>
            <a:pPr>
              <a:buNone/>
            </a:pPr>
            <a:r>
              <a:rPr lang="en-US" sz="2400" dirty="0" smtClean="0"/>
              <a:t>               D -  244.0.0.0  to  239.255.255.255 (Multicast)</a:t>
            </a:r>
          </a:p>
          <a:p>
            <a:pPr>
              <a:buNone/>
            </a:pPr>
            <a:r>
              <a:rPr lang="en-US" sz="2400" dirty="0" smtClean="0"/>
              <a:t>               E -  240.0.0.0  to  255.255 .255.255 (Reserved)</a:t>
            </a:r>
            <a:endParaRPr lang="en-US"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Neighbor Discovery(RFC 2461)</a:t>
            </a:r>
            <a:endParaRPr lang="en-US" sz="2800" dirty="0"/>
          </a:p>
        </p:txBody>
      </p:sp>
      <p:sp>
        <p:nvSpPr>
          <p:cNvPr id="3" name="Content Placeholder 2"/>
          <p:cNvSpPr>
            <a:spLocks noGrp="1"/>
          </p:cNvSpPr>
          <p:nvPr>
            <p:ph idx="1"/>
          </p:nvPr>
        </p:nvSpPr>
        <p:spPr>
          <a:xfrm>
            <a:off x="457200" y="1295400"/>
            <a:ext cx="8229600" cy="5105400"/>
          </a:xfrm>
        </p:spPr>
        <p:txBody>
          <a:bodyPr>
            <a:normAutofit/>
          </a:bodyPr>
          <a:lstStyle/>
          <a:p>
            <a:pPr marL="171450" indent="-514350">
              <a:spcBef>
                <a:spcPts val="0"/>
              </a:spcBef>
              <a:buNone/>
            </a:pPr>
            <a:r>
              <a:rPr lang="en-US" sz="2000" dirty="0" smtClean="0"/>
              <a:t>III.	Improvement over the IPv4 protocols now used in ND</a:t>
            </a:r>
          </a:p>
          <a:p>
            <a:pPr marL="171450" indent="-514350">
              <a:spcBef>
                <a:spcPts val="0"/>
              </a:spcBef>
              <a:buNone/>
            </a:pPr>
            <a:r>
              <a:rPr lang="en-US" sz="2000" dirty="0" smtClean="0"/>
              <a:t>         	A.      Router discovery</a:t>
            </a:r>
          </a:p>
          <a:p>
            <a:pPr marL="171450" indent="-514350">
              <a:spcBef>
                <a:spcPts val="0"/>
              </a:spcBef>
              <a:buNone/>
            </a:pPr>
            <a:r>
              <a:rPr lang="en-US" sz="2000" dirty="0" smtClean="0"/>
              <a:t>         	B.      Router Advertisement has the link-layer address for the router</a:t>
            </a:r>
          </a:p>
          <a:p>
            <a:pPr marL="171450" indent="-514350">
              <a:spcBef>
                <a:spcPts val="0"/>
              </a:spcBef>
              <a:buNone/>
            </a:pPr>
            <a:r>
              <a:rPr lang="en-US" sz="2000" dirty="0" smtClean="0"/>
              <a:t>         	C.      Router Advertisement has prefix for link (Subnet).</a:t>
            </a:r>
          </a:p>
          <a:p>
            <a:pPr marL="171450" indent="-514350">
              <a:spcBef>
                <a:spcPts val="0"/>
              </a:spcBef>
              <a:buNone/>
            </a:pPr>
            <a:r>
              <a:rPr lang="en-US" sz="2000" dirty="0" smtClean="0"/>
              <a:t>         	D.      Easier process to renumber networks</a:t>
            </a:r>
          </a:p>
          <a:p>
            <a:pPr marL="171450" indent="-514350">
              <a:spcBef>
                <a:spcPts val="0"/>
              </a:spcBef>
              <a:buNone/>
            </a:pPr>
            <a:r>
              <a:rPr lang="en-US" sz="2000" dirty="0" smtClean="0"/>
              <a:t>         	E.      Router Advertisements enable stateless address auto-			configuration and inform hosts when to use </a:t>
            </a:r>
            <a:r>
              <a:rPr lang="en-US" sz="2000" dirty="0" err="1" smtClean="0"/>
              <a:t>stateful</a:t>
            </a:r>
            <a:r>
              <a:rPr lang="en-US" sz="2000" dirty="0" smtClean="0"/>
              <a:t> (DHCP).</a:t>
            </a:r>
          </a:p>
          <a:p>
            <a:pPr marL="171450" indent="-514350">
              <a:spcBef>
                <a:spcPts val="0"/>
              </a:spcBef>
              <a:buNone/>
            </a:pPr>
            <a:r>
              <a:rPr lang="en-US" sz="2000" dirty="0" smtClean="0"/>
              <a:t>         	F.      Routers use it to notify of MTU for link</a:t>
            </a:r>
          </a:p>
          <a:p>
            <a:pPr marL="171450" indent="-514350">
              <a:spcBef>
                <a:spcPts val="0"/>
              </a:spcBef>
              <a:buNone/>
            </a:pPr>
            <a:r>
              <a:rPr lang="en-US" sz="2000" dirty="0" smtClean="0"/>
              <a:t>         	G.     Multiple prefixes given either by the router or through redirect 		messages</a:t>
            </a:r>
          </a:p>
          <a:p>
            <a:pPr marL="171450" indent="-514350">
              <a:spcBef>
                <a:spcPts val="0"/>
              </a:spcBef>
              <a:buNone/>
            </a:pPr>
            <a:r>
              <a:rPr lang="en-US" sz="2000" dirty="0" smtClean="0"/>
              <a:t>         	H.     Neighbor </a:t>
            </a:r>
            <a:r>
              <a:rPr lang="en-US" sz="2000" dirty="0" err="1" smtClean="0"/>
              <a:t>Unreachability</a:t>
            </a:r>
            <a:r>
              <a:rPr lang="en-US" sz="2000" dirty="0" smtClean="0"/>
              <a:t> Detection</a:t>
            </a:r>
          </a:p>
          <a:p>
            <a:pPr marL="171450" indent="-514350">
              <a:spcBef>
                <a:spcPts val="0"/>
              </a:spcBef>
              <a:buNone/>
            </a:pPr>
            <a:r>
              <a:rPr lang="en-US" sz="2000" dirty="0" smtClean="0"/>
              <a:t>         	I.      Router Advertisements and redirects use link-local addresses to 		identify routers.</a:t>
            </a:r>
          </a:p>
          <a:p>
            <a:pPr marL="171450" indent="-514350">
              <a:spcBef>
                <a:spcPts val="0"/>
              </a:spcBef>
              <a:buNone/>
            </a:pPr>
            <a:r>
              <a:rPr lang="en-US" sz="2000" dirty="0" smtClean="0"/>
              <a:t>		J.     ND messages have a hop limit of 255 and aren’t answered if 		below.</a:t>
            </a:r>
          </a:p>
          <a:p>
            <a:pPr marL="171450" indent="-514350">
              <a:spcBef>
                <a:spcPts val="0"/>
              </a:spcBef>
              <a:buNone/>
            </a:pPr>
            <a:r>
              <a:rPr lang="en-US" sz="2000" dirty="0" smtClean="0"/>
              <a:t>         	K.     IP Authentication and other security functions can be used.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Neighbor Discovery(RFC 2461)</a:t>
            </a:r>
            <a:endParaRPr lang="en-US" sz="2800" dirty="0"/>
          </a:p>
        </p:txBody>
      </p:sp>
      <p:sp>
        <p:nvSpPr>
          <p:cNvPr id="3" name="Content Placeholder 2"/>
          <p:cNvSpPr>
            <a:spLocks noGrp="1"/>
          </p:cNvSpPr>
          <p:nvPr>
            <p:ph idx="1"/>
          </p:nvPr>
        </p:nvSpPr>
        <p:spPr>
          <a:xfrm>
            <a:off x="457200" y="1371600"/>
            <a:ext cx="8229600" cy="5105400"/>
          </a:xfrm>
        </p:spPr>
        <p:txBody>
          <a:bodyPr>
            <a:normAutofit/>
          </a:bodyPr>
          <a:lstStyle/>
          <a:p>
            <a:pPr marL="171450" indent="-514350">
              <a:spcBef>
                <a:spcPts val="0"/>
              </a:spcBef>
              <a:buNone/>
            </a:pPr>
            <a:r>
              <a:rPr lang="en-US" sz="2000" dirty="0" smtClean="0"/>
              <a:t>IV.	 Five ICMP messages for ND</a:t>
            </a:r>
          </a:p>
          <a:p>
            <a:pPr marL="171450" indent="-514350">
              <a:spcBef>
                <a:spcPts val="0"/>
              </a:spcBef>
              <a:buNone/>
            </a:pPr>
            <a:r>
              <a:rPr lang="en-US" sz="2000" dirty="0" smtClean="0"/>
              <a:t>       	A.      </a:t>
            </a:r>
            <a:r>
              <a:rPr lang="en-US" sz="2000" dirty="0" smtClean="0">
                <a:solidFill>
                  <a:srgbClr val="C00000"/>
                </a:solidFill>
              </a:rPr>
              <a:t>Router Solicitation</a:t>
            </a:r>
            <a:r>
              <a:rPr lang="en-US" sz="2000" dirty="0" smtClean="0"/>
              <a:t> and </a:t>
            </a:r>
            <a:r>
              <a:rPr lang="en-US" sz="2000" dirty="0" smtClean="0">
                <a:solidFill>
                  <a:srgbClr val="C00000"/>
                </a:solidFill>
              </a:rPr>
              <a:t>Router Advertisement</a:t>
            </a:r>
          </a:p>
          <a:p>
            <a:pPr marL="171450" indent="-514350">
              <a:spcBef>
                <a:spcPts val="0"/>
              </a:spcBef>
              <a:buNone/>
            </a:pPr>
            <a:r>
              <a:rPr lang="en-US" sz="2000" dirty="0" smtClean="0"/>
              <a:t>             	         1.     </a:t>
            </a:r>
            <a:r>
              <a:rPr lang="en-US" sz="2000" dirty="0" smtClean="0">
                <a:solidFill>
                  <a:srgbClr val="C00000"/>
                </a:solidFill>
              </a:rPr>
              <a:t>Hosts send a Router Solicitation message and the router 			responds with a Router Advertisement</a:t>
            </a:r>
          </a:p>
          <a:p>
            <a:pPr marL="171450" indent="-514350">
              <a:spcBef>
                <a:spcPts val="0"/>
              </a:spcBef>
              <a:buNone/>
            </a:pPr>
            <a:r>
              <a:rPr lang="en-US" sz="2000" dirty="0" smtClean="0"/>
              <a:t>             	         2.     Optional Extension to Router Advertisement</a:t>
            </a:r>
          </a:p>
          <a:p>
            <a:pPr marL="171450" indent="-514350">
              <a:spcBef>
                <a:spcPts val="0"/>
              </a:spcBef>
              <a:buNone/>
            </a:pPr>
            <a:r>
              <a:rPr lang="en-US" sz="2000" dirty="0" smtClean="0"/>
              <a:t>                                 a.     Used by routers to indicate preferences and more 			specific routes.</a:t>
            </a:r>
          </a:p>
          <a:p>
            <a:pPr marL="171450" indent="-514350">
              <a:spcBef>
                <a:spcPts val="0"/>
              </a:spcBef>
              <a:buNone/>
            </a:pPr>
            <a:r>
              <a:rPr lang="en-US" sz="2000" dirty="0" smtClean="0"/>
              <a:t>                                 b.     </a:t>
            </a:r>
            <a:r>
              <a:rPr lang="en-US" sz="2000" dirty="0" smtClean="0">
                <a:solidFill>
                  <a:srgbClr val="C00000"/>
                </a:solidFill>
              </a:rPr>
              <a:t>Allows host to pick a better route</a:t>
            </a:r>
          </a:p>
          <a:p>
            <a:pPr marL="171450" indent="-514350">
              <a:spcBef>
                <a:spcPts val="0"/>
              </a:spcBef>
              <a:buNone/>
            </a:pPr>
            <a:r>
              <a:rPr lang="en-US" sz="2000" dirty="0" smtClean="0"/>
              <a:t>                         3.     Options field in Router Advertisement</a:t>
            </a:r>
          </a:p>
          <a:p>
            <a:pPr marL="171450" indent="-514350">
              <a:spcBef>
                <a:spcPts val="0"/>
              </a:spcBef>
              <a:buNone/>
            </a:pPr>
            <a:r>
              <a:rPr lang="en-US" sz="2000" dirty="0" smtClean="0"/>
              <a:t>                                 a.     Source link-layer address</a:t>
            </a:r>
          </a:p>
          <a:p>
            <a:pPr marL="171450" indent="-514350">
              <a:spcBef>
                <a:spcPts val="0"/>
              </a:spcBef>
              <a:buNone/>
            </a:pPr>
            <a:r>
              <a:rPr lang="en-US" sz="2000" dirty="0" smtClean="0"/>
              <a:t>                                 b.     MTU size</a:t>
            </a:r>
          </a:p>
          <a:p>
            <a:pPr marL="171450" indent="-514350">
              <a:spcBef>
                <a:spcPts val="0"/>
              </a:spcBef>
              <a:buNone/>
            </a:pPr>
            <a:r>
              <a:rPr lang="en-US" sz="2000" dirty="0" smtClean="0"/>
              <a:t>                                 c.     </a:t>
            </a:r>
            <a:r>
              <a:rPr lang="en-US" sz="2000" dirty="0" smtClean="0">
                <a:solidFill>
                  <a:srgbClr val="C00000"/>
                </a:solidFill>
              </a:rPr>
              <a:t>Prefix information for Stateless auto-configuration</a:t>
            </a:r>
            <a:r>
              <a:rPr lang="en-US" sz="2000" dirty="0" smtClean="0"/>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Neighbor Discovery(RFC 2461)</a:t>
            </a:r>
            <a:endParaRPr lang="en-US" sz="2800" dirty="0"/>
          </a:p>
        </p:txBody>
      </p:sp>
      <p:sp>
        <p:nvSpPr>
          <p:cNvPr id="3" name="Content Placeholder 2"/>
          <p:cNvSpPr>
            <a:spLocks noGrp="1"/>
          </p:cNvSpPr>
          <p:nvPr>
            <p:ph idx="1"/>
          </p:nvPr>
        </p:nvSpPr>
        <p:spPr>
          <a:xfrm>
            <a:off x="457200" y="1371600"/>
            <a:ext cx="8229600" cy="5105400"/>
          </a:xfrm>
        </p:spPr>
        <p:txBody>
          <a:bodyPr>
            <a:normAutofit/>
          </a:bodyPr>
          <a:lstStyle/>
          <a:p>
            <a:pPr marL="171450" indent="-514350">
              <a:spcBef>
                <a:spcPts val="0"/>
              </a:spcBef>
              <a:buNone/>
            </a:pPr>
            <a:r>
              <a:rPr lang="en-US" sz="2000" dirty="0" smtClean="0"/>
              <a:t>		B.     </a:t>
            </a:r>
            <a:r>
              <a:rPr lang="en-US" sz="2000" dirty="0" smtClean="0">
                <a:solidFill>
                  <a:srgbClr val="C00000"/>
                </a:solidFill>
              </a:rPr>
              <a:t>Neighbor Solicitation</a:t>
            </a:r>
            <a:r>
              <a:rPr lang="en-US" sz="2000" dirty="0" smtClean="0"/>
              <a:t> and </a:t>
            </a:r>
            <a:r>
              <a:rPr lang="en-US" sz="2000" dirty="0" smtClean="0">
                <a:solidFill>
                  <a:srgbClr val="C00000"/>
                </a:solidFill>
              </a:rPr>
              <a:t>Neighbor Advertisement</a:t>
            </a:r>
          </a:p>
          <a:p>
            <a:pPr marL="171450" indent="-514350">
              <a:spcBef>
                <a:spcPts val="0"/>
              </a:spcBef>
              <a:buNone/>
            </a:pPr>
            <a:r>
              <a:rPr lang="en-US" sz="2000" dirty="0" smtClean="0"/>
              <a:t>           	        Two functions for this pair</a:t>
            </a:r>
          </a:p>
          <a:p>
            <a:pPr marL="171450" indent="-514350">
              <a:spcBef>
                <a:spcPts val="0"/>
              </a:spcBef>
              <a:buNone/>
            </a:pPr>
            <a:r>
              <a:rPr lang="en-US" sz="2000" dirty="0" smtClean="0"/>
              <a:t>                           1.     Link-layer address resolution</a:t>
            </a:r>
          </a:p>
          <a:p>
            <a:pPr marL="171450" indent="-514350">
              <a:spcBef>
                <a:spcPts val="0"/>
              </a:spcBef>
              <a:buNone/>
            </a:pPr>
            <a:r>
              <a:rPr lang="en-US" sz="2000" dirty="0" smtClean="0"/>
              <a:t>                           2.     Neighbor </a:t>
            </a:r>
            <a:r>
              <a:rPr lang="en-US" sz="2000" dirty="0" err="1" smtClean="0"/>
              <a:t>Unreachability</a:t>
            </a:r>
            <a:r>
              <a:rPr lang="en-US" sz="2000" dirty="0" smtClean="0"/>
              <a:t> Detection</a:t>
            </a:r>
          </a:p>
          <a:p>
            <a:pPr marL="171450" indent="-514350">
              <a:spcBef>
                <a:spcPts val="0"/>
              </a:spcBef>
              <a:buNone/>
            </a:pPr>
            <a:r>
              <a:rPr lang="en-US" sz="2000" dirty="0" smtClean="0"/>
              <a:t>		C.     </a:t>
            </a:r>
            <a:r>
              <a:rPr lang="en-US" sz="2000" dirty="0" smtClean="0">
                <a:solidFill>
                  <a:srgbClr val="C00000"/>
                </a:solidFill>
              </a:rPr>
              <a:t>ICMP Redirect Message</a:t>
            </a:r>
          </a:p>
          <a:p>
            <a:pPr marL="171450" indent="-514350">
              <a:spcBef>
                <a:spcPts val="0"/>
              </a:spcBef>
              <a:buNone/>
            </a:pPr>
            <a:r>
              <a:rPr lang="en-US" sz="2000" dirty="0" smtClean="0"/>
              <a:t>                           </a:t>
            </a:r>
            <a:r>
              <a:rPr lang="en-US" sz="2000" dirty="0" smtClean="0">
                <a:solidFill>
                  <a:srgbClr val="C00000"/>
                </a:solidFill>
              </a:rPr>
              <a:t>1.     Used by routers to tell the node of a better first-hop node 			on the way to the destination.</a:t>
            </a:r>
          </a:p>
          <a:p>
            <a:pPr marL="171450" indent="-514350">
              <a:spcBef>
                <a:spcPts val="0"/>
              </a:spcBef>
              <a:buNone/>
            </a:pPr>
            <a:r>
              <a:rPr lang="en-US" sz="2000" dirty="0" smtClean="0">
                <a:solidFill>
                  <a:srgbClr val="C00000"/>
                </a:solidFill>
              </a:rPr>
              <a:t>                           2.      Can inform the node that destination is a neighbor on 			same link  and note a remote subnet.</a:t>
            </a:r>
          </a:p>
          <a:p>
            <a:pPr marL="171450" indent="-514350">
              <a:spcBef>
                <a:spcPts val="0"/>
              </a:spcBef>
              <a:buNone/>
            </a:pPr>
            <a:endParaRPr lang="en-US" sz="20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Neighbor Discovery(RFC 2461)</a:t>
            </a:r>
            <a:endParaRPr lang="en-US" sz="2800" dirty="0"/>
          </a:p>
        </p:txBody>
      </p:sp>
      <p:sp>
        <p:nvSpPr>
          <p:cNvPr id="3" name="Content Placeholder 2"/>
          <p:cNvSpPr>
            <a:spLocks noGrp="1"/>
          </p:cNvSpPr>
          <p:nvPr>
            <p:ph idx="1"/>
          </p:nvPr>
        </p:nvSpPr>
        <p:spPr>
          <a:xfrm>
            <a:off x="457200" y="1371600"/>
            <a:ext cx="8229600" cy="5105400"/>
          </a:xfrm>
        </p:spPr>
        <p:txBody>
          <a:bodyPr>
            <a:normAutofit lnSpcReduction="10000"/>
          </a:bodyPr>
          <a:lstStyle/>
          <a:p>
            <a:pPr marL="171450" indent="-514350">
              <a:spcBef>
                <a:spcPts val="0"/>
              </a:spcBef>
              <a:buNone/>
            </a:pPr>
            <a:r>
              <a:rPr lang="en-US" sz="2000" dirty="0" smtClean="0"/>
              <a:t>V.	</a:t>
            </a:r>
            <a:r>
              <a:rPr lang="en-US" sz="2000" dirty="0" smtClean="0">
                <a:solidFill>
                  <a:srgbClr val="C00000"/>
                </a:solidFill>
              </a:rPr>
              <a:t>Inverse Neighbor Discovery</a:t>
            </a:r>
          </a:p>
          <a:p>
            <a:pPr marL="171450" indent="-514350">
              <a:spcBef>
                <a:spcPts val="0"/>
              </a:spcBef>
              <a:buNone/>
            </a:pPr>
            <a:r>
              <a:rPr lang="en-US" sz="2000" dirty="0" smtClean="0"/>
              <a:t>         	A.     </a:t>
            </a:r>
            <a:r>
              <a:rPr lang="en-US" sz="2000" dirty="0" smtClean="0">
                <a:solidFill>
                  <a:srgbClr val="C00000"/>
                </a:solidFill>
              </a:rPr>
              <a:t>An extension  to ND</a:t>
            </a:r>
            <a:r>
              <a:rPr lang="en-US" sz="2000" dirty="0" smtClean="0"/>
              <a:t>.</a:t>
            </a:r>
          </a:p>
          <a:p>
            <a:pPr marL="171450" indent="-514350">
              <a:spcBef>
                <a:spcPts val="0"/>
              </a:spcBef>
              <a:buNone/>
            </a:pPr>
            <a:r>
              <a:rPr lang="en-US" sz="2000" dirty="0" smtClean="0"/>
              <a:t>         	B.     Originally designed for Frame Relay networks.</a:t>
            </a:r>
          </a:p>
          <a:p>
            <a:pPr marL="171450" indent="-514350">
              <a:spcBef>
                <a:spcPts val="0"/>
              </a:spcBef>
              <a:buNone/>
            </a:pPr>
            <a:r>
              <a:rPr lang="en-US" sz="2000" dirty="0" smtClean="0"/>
              <a:t>         	C.     RFC 3122</a:t>
            </a:r>
          </a:p>
          <a:p>
            <a:pPr marL="171450" indent="-514350">
              <a:spcBef>
                <a:spcPts val="0"/>
              </a:spcBef>
              <a:buNone/>
            </a:pPr>
            <a:r>
              <a:rPr lang="en-US" sz="2000" dirty="0" smtClean="0"/>
              <a:t>         	</a:t>
            </a:r>
            <a:r>
              <a:rPr lang="en-US" sz="2000" dirty="0" smtClean="0">
                <a:solidFill>
                  <a:srgbClr val="C00000"/>
                </a:solidFill>
              </a:rPr>
              <a:t>D.     Has two messages</a:t>
            </a:r>
          </a:p>
          <a:p>
            <a:pPr marL="171450" indent="-514350">
              <a:spcBef>
                <a:spcPts val="0"/>
              </a:spcBef>
              <a:buNone/>
            </a:pPr>
            <a:r>
              <a:rPr lang="en-US" sz="2000" dirty="0" smtClean="0">
                <a:solidFill>
                  <a:srgbClr val="C00000"/>
                </a:solidFill>
              </a:rPr>
              <a:t>              	        1.     IND Solicitation</a:t>
            </a:r>
          </a:p>
          <a:p>
            <a:pPr marL="171450" indent="-514350">
              <a:spcBef>
                <a:spcPts val="0"/>
              </a:spcBef>
              <a:buNone/>
            </a:pPr>
            <a:r>
              <a:rPr lang="en-US" sz="2000" dirty="0" smtClean="0">
                <a:solidFill>
                  <a:srgbClr val="C00000"/>
                </a:solidFill>
              </a:rPr>
              <a:t>               	        2.     IND Advertisement</a:t>
            </a:r>
          </a:p>
          <a:p>
            <a:pPr marL="171450" indent="-514350">
              <a:spcBef>
                <a:spcPts val="0"/>
              </a:spcBef>
              <a:buNone/>
            </a:pPr>
            <a:r>
              <a:rPr lang="en-US" sz="2000" dirty="0" smtClean="0"/>
              <a:t>         	E.     </a:t>
            </a:r>
            <a:r>
              <a:rPr lang="en-US" sz="2000" dirty="0" smtClean="0">
                <a:solidFill>
                  <a:srgbClr val="C00000"/>
                </a:solidFill>
              </a:rPr>
              <a:t>Similar to Reverse ARP</a:t>
            </a:r>
          </a:p>
          <a:p>
            <a:pPr marL="171450" indent="-514350">
              <a:spcBef>
                <a:spcPts val="0"/>
              </a:spcBef>
              <a:buNone/>
            </a:pPr>
            <a:r>
              <a:rPr lang="en-US" sz="2000" dirty="0" smtClean="0"/>
              <a:t>         	F.      Same format as ND messages, but additional options</a:t>
            </a:r>
          </a:p>
          <a:p>
            <a:pPr marL="171450" indent="-514350">
              <a:spcBef>
                <a:spcPts val="0"/>
              </a:spcBef>
              <a:buNone/>
            </a:pPr>
            <a:r>
              <a:rPr lang="en-US" sz="2000" dirty="0" smtClean="0"/>
              <a:t>         	G.     The Process</a:t>
            </a:r>
          </a:p>
          <a:p>
            <a:pPr marL="171450" indent="-514350">
              <a:spcBef>
                <a:spcPts val="0"/>
              </a:spcBef>
              <a:buNone/>
            </a:pPr>
            <a:r>
              <a:rPr lang="en-US" sz="2000" dirty="0" smtClean="0"/>
              <a:t>                        1.     Host wants the IPv6 address for an interface.  It knows 			the link-layer address.</a:t>
            </a:r>
          </a:p>
          <a:p>
            <a:pPr marL="171450" indent="-514350">
              <a:spcBef>
                <a:spcPts val="0"/>
              </a:spcBef>
              <a:buNone/>
            </a:pPr>
            <a:r>
              <a:rPr lang="en-US" sz="2000" dirty="0" smtClean="0"/>
              <a:t>                        2.     Sends IND Solicitation  to all-nodes multicast address.</a:t>
            </a:r>
          </a:p>
          <a:p>
            <a:pPr marL="171450" indent="-514350">
              <a:spcBef>
                <a:spcPts val="0"/>
              </a:spcBef>
              <a:buNone/>
            </a:pPr>
            <a:r>
              <a:rPr lang="en-US" sz="2000" dirty="0" smtClean="0"/>
              <a:t>                        3.     On link layer, message sent to the interface.</a:t>
            </a:r>
          </a:p>
          <a:p>
            <a:pPr marL="171450" indent="-514350">
              <a:spcBef>
                <a:spcPts val="0"/>
              </a:spcBef>
              <a:buNone/>
            </a:pPr>
            <a:r>
              <a:rPr lang="en-US" sz="2000" dirty="0" smtClean="0"/>
              <a:t>                        4.     Destination replies with IND advertisement with Target 			Address list.</a:t>
            </a:r>
          </a:p>
          <a:p>
            <a:pPr marL="171450" indent="-514350">
              <a:spcBef>
                <a:spcPts val="0"/>
              </a:spcBef>
              <a:buNone/>
            </a:pPr>
            <a:r>
              <a:rPr lang="en-US" sz="2000" dirty="0" smtClean="0"/>
              <a:t>                        5.     If list too big, it sends multiple IND advertisements.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Neighbor Discovery(RFC 2461)</a:t>
            </a:r>
            <a:endParaRPr lang="en-US" sz="2800" dirty="0"/>
          </a:p>
        </p:txBody>
      </p:sp>
      <p:sp>
        <p:nvSpPr>
          <p:cNvPr id="3" name="Content Placeholder 2"/>
          <p:cNvSpPr>
            <a:spLocks noGrp="1"/>
          </p:cNvSpPr>
          <p:nvPr>
            <p:ph idx="1"/>
          </p:nvPr>
        </p:nvSpPr>
        <p:spPr>
          <a:xfrm>
            <a:off x="457200" y="1371600"/>
            <a:ext cx="8229600" cy="5105400"/>
          </a:xfrm>
        </p:spPr>
        <p:txBody>
          <a:bodyPr>
            <a:normAutofit/>
          </a:bodyPr>
          <a:lstStyle/>
          <a:p>
            <a:pPr marL="171450" indent="-514350">
              <a:spcBef>
                <a:spcPts val="0"/>
              </a:spcBef>
              <a:buNone/>
            </a:pPr>
            <a:r>
              <a:rPr lang="en-US" sz="2000" dirty="0" smtClean="0"/>
              <a:t>VI.	</a:t>
            </a:r>
            <a:r>
              <a:rPr lang="en-US" sz="2000" dirty="0" smtClean="0">
                <a:solidFill>
                  <a:srgbClr val="C00000"/>
                </a:solidFill>
              </a:rPr>
              <a:t>Secure Neighbor Discovery (SEND)</a:t>
            </a:r>
          </a:p>
          <a:p>
            <a:pPr marL="171450" indent="-514350">
              <a:spcBef>
                <a:spcPts val="0"/>
              </a:spcBef>
              <a:buNone/>
            </a:pPr>
            <a:r>
              <a:rPr lang="en-US" sz="2000" dirty="0" smtClean="0"/>
              <a:t>          	A.     Scenario:  </a:t>
            </a:r>
            <a:r>
              <a:rPr lang="en-US" sz="2000" dirty="0" smtClean="0">
                <a:solidFill>
                  <a:srgbClr val="C00000"/>
                </a:solidFill>
              </a:rPr>
              <a:t>Node on link can identify itself as a default router and 		send forged Router Advertisement messages</a:t>
            </a:r>
            <a:r>
              <a:rPr lang="en-US" sz="2000" dirty="0" smtClean="0"/>
              <a:t>.</a:t>
            </a:r>
          </a:p>
          <a:p>
            <a:pPr marL="171450" indent="-514350">
              <a:spcBef>
                <a:spcPts val="0"/>
              </a:spcBef>
              <a:buNone/>
            </a:pPr>
            <a:r>
              <a:rPr lang="en-US" sz="2000" dirty="0" smtClean="0"/>
              <a:t>          	B.     RFC 3971</a:t>
            </a:r>
          </a:p>
          <a:p>
            <a:pPr marL="171450" indent="-514350">
              <a:spcBef>
                <a:spcPts val="0"/>
              </a:spcBef>
              <a:buNone/>
            </a:pPr>
            <a:r>
              <a:rPr lang="en-US" sz="2000" dirty="0" smtClean="0"/>
              <a:t>          	C.     Components</a:t>
            </a:r>
          </a:p>
          <a:p>
            <a:pPr marL="171450" indent="-514350">
              <a:spcBef>
                <a:spcPts val="0"/>
              </a:spcBef>
              <a:buNone/>
            </a:pPr>
            <a:r>
              <a:rPr lang="en-US" sz="2000" dirty="0" smtClean="0"/>
              <a:t>                        1.     Certification Path Solicitation and </a:t>
            </a:r>
            <a:r>
              <a:rPr lang="en-US" sz="2000" dirty="0" err="1" smtClean="0"/>
              <a:t>Advertisment</a:t>
            </a:r>
            <a:r>
              <a:rPr lang="en-US" sz="2000" dirty="0" smtClean="0"/>
              <a:t> messages</a:t>
            </a:r>
          </a:p>
          <a:p>
            <a:pPr marL="171450" indent="-514350">
              <a:spcBef>
                <a:spcPts val="0"/>
              </a:spcBef>
              <a:buNone/>
            </a:pPr>
            <a:r>
              <a:rPr lang="en-US" sz="2000" dirty="0" smtClean="0"/>
              <a:t>                        2.     </a:t>
            </a:r>
            <a:r>
              <a:rPr lang="en-US" sz="2000" dirty="0" smtClean="0">
                <a:solidFill>
                  <a:srgbClr val="C00000"/>
                </a:solidFill>
              </a:rPr>
              <a:t>Cryptographically Generated Address</a:t>
            </a:r>
          </a:p>
          <a:p>
            <a:pPr marL="171450" indent="-514350">
              <a:spcBef>
                <a:spcPts val="0"/>
              </a:spcBef>
              <a:buNone/>
            </a:pPr>
            <a:r>
              <a:rPr lang="en-US" sz="2000" dirty="0" smtClean="0"/>
              <a:t>                        3.     Additional options</a:t>
            </a:r>
          </a:p>
          <a:p>
            <a:pPr marL="171450" indent="-514350">
              <a:spcBef>
                <a:spcPts val="0"/>
              </a:spcBef>
              <a:buNone/>
            </a:pPr>
            <a:r>
              <a:rPr lang="en-US" sz="2000" dirty="0" smtClean="0"/>
              <a:t>                                a.     RSA Signature</a:t>
            </a:r>
          </a:p>
          <a:p>
            <a:pPr marL="171450" indent="-514350">
              <a:spcBef>
                <a:spcPts val="0"/>
              </a:spcBef>
              <a:buNone/>
            </a:pPr>
            <a:r>
              <a:rPr lang="en-US" sz="2000" dirty="0" smtClean="0"/>
              <a:t>                                b.     Timestamp</a:t>
            </a:r>
          </a:p>
          <a:p>
            <a:pPr marL="171450" indent="-514350">
              <a:spcBef>
                <a:spcPts val="0"/>
              </a:spcBef>
              <a:buNone/>
            </a:pPr>
            <a:r>
              <a:rPr lang="en-US" sz="2000" dirty="0" smtClean="0"/>
              <a:t>                                c.     Nonce</a:t>
            </a:r>
          </a:p>
          <a:p>
            <a:pPr marL="171450" indent="-514350">
              <a:spcBef>
                <a:spcPts val="0"/>
              </a:spcBef>
              <a:buNone/>
            </a:pPr>
            <a:r>
              <a:rPr lang="en-US" sz="2000" dirty="0" smtClean="0"/>
              <a:t>            	</a:t>
            </a:r>
            <a:r>
              <a:rPr lang="en-US" sz="2000" dirty="0" smtClean="0">
                <a:solidFill>
                  <a:srgbClr val="C00000"/>
                </a:solidFill>
              </a:rPr>
              <a:t>D.     Can’t be used for</a:t>
            </a:r>
          </a:p>
          <a:p>
            <a:pPr marL="171450" indent="-514350">
              <a:spcBef>
                <a:spcPts val="0"/>
              </a:spcBef>
              <a:buNone/>
            </a:pPr>
            <a:r>
              <a:rPr lang="en-US" sz="2000" dirty="0" smtClean="0">
                <a:solidFill>
                  <a:srgbClr val="C00000"/>
                </a:solidFill>
              </a:rPr>
              <a:t>                        1.     Nodes with static addresses</a:t>
            </a:r>
          </a:p>
          <a:p>
            <a:pPr marL="171450" indent="-514350">
              <a:spcBef>
                <a:spcPts val="0"/>
              </a:spcBef>
              <a:buNone/>
            </a:pPr>
            <a:r>
              <a:rPr lang="en-US" sz="2000" dirty="0" smtClean="0">
                <a:solidFill>
                  <a:srgbClr val="C00000"/>
                </a:solidFill>
              </a:rPr>
              <a:t>                        2.     Addresses configured with IPv6 Stateless Auto-				configuration.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Neighbor Discovery(RFC 2461)</a:t>
            </a:r>
            <a:endParaRPr lang="en-US" sz="2800" dirty="0"/>
          </a:p>
        </p:txBody>
      </p:sp>
      <p:sp>
        <p:nvSpPr>
          <p:cNvPr id="3" name="Content Placeholder 2"/>
          <p:cNvSpPr>
            <a:spLocks noGrp="1"/>
          </p:cNvSpPr>
          <p:nvPr>
            <p:ph idx="1"/>
          </p:nvPr>
        </p:nvSpPr>
        <p:spPr>
          <a:xfrm>
            <a:off x="457200" y="1143000"/>
            <a:ext cx="8229600" cy="5562600"/>
          </a:xfrm>
        </p:spPr>
        <p:txBody>
          <a:bodyPr>
            <a:noAutofit/>
          </a:bodyPr>
          <a:lstStyle/>
          <a:p>
            <a:pPr marL="171450" indent="-514350">
              <a:spcBef>
                <a:spcPts val="0"/>
              </a:spcBef>
              <a:buNone/>
            </a:pPr>
            <a:r>
              <a:rPr lang="en-US" sz="1800" dirty="0" smtClean="0"/>
              <a:t>VII.	Link-Layer Address Resolution</a:t>
            </a:r>
          </a:p>
          <a:p>
            <a:pPr marL="171450" indent="-514350">
              <a:spcBef>
                <a:spcPts val="0"/>
              </a:spcBef>
              <a:buNone/>
            </a:pPr>
            <a:r>
              <a:rPr lang="en-US" sz="1800" dirty="0" smtClean="0"/>
              <a:t>         	A.     When a node has an IP address and wants to know the Link-layer 		address (ARP in IPv4).</a:t>
            </a:r>
          </a:p>
          <a:p>
            <a:pPr marL="171450" indent="-514350">
              <a:spcBef>
                <a:spcPts val="0"/>
              </a:spcBef>
              <a:buNone/>
            </a:pPr>
            <a:r>
              <a:rPr lang="en-US" sz="1800" dirty="0" smtClean="0"/>
              <a:t>                  B.     For nodes on the same link.</a:t>
            </a:r>
          </a:p>
          <a:p>
            <a:pPr marL="171450" indent="-514350">
              <a:spcBef>
                <a:spcPts val="0"/>
              </a:spcBef>
              <a:buNone/>
            </a:pPr>
            <a:r>
              <a:rPr lang="en-US" sz="1800" dirty="0" smtClean="0"/>
              <a:t>                  C.     Neighbor Solicitation message sent to solicited node multicast address 		of the neighbor .  </a:t>
            </a:r>
          </a:p>
          <a:p>
            <a:pPr marL="171450" indent="-514350">
              <a:spcBef>
                <a:spcPts val="0"/>
              </a:spcBef>
              <a:buNone/>
            </a:pPr>
            <a:r>
              <a:rPr lang="en-US" sz="1800" dirty="0" smtClean="0"/>
              <a:t>         	D.     If destination is reachable, the node sends it’s link-layer address.</a:t>
            </a:r>
          </a:p>
          <a:p>
            <a:pPr marL="171450" indent="-514350">
              <a:spcBef>
                <a:spcPts val="0"/>
              </a:spcBef>
              <a:buNone/>
            </a:pPr>
            <a:endParaRPr lang="en-US" sz="18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Neighbor Discovery(RFC 2461)</a:t>
            </a:r>
            <a:endParaRPr lang="en-US" sz="2800" dirty="0"/>
          </a:p>
        </p:txBody>
      </p:sp>
      <p:sp>
        <p:nvSpPr>
          <p:cNvPr id="3" name="Content Placeholder 2"/>
          <p:cNvSpPr>
            <a:spLocks noGrp="1"/>
          </p:cNvSpPr>
          <p:nvPr>
            <p:ph idx="1"/>
          </p:nvPr>
        </p:nvSpPr>
        <p:spPr>
          <a:xfrm>
            <a:off x="457200" y="1143000"/>
            <a:ext cx="8229600" cy="5562600"/>
          </a:xfrm>
        </p:spPr>
        <p:txBody>
          <a:bodyPr>
            <a:noAutofit/>
          </a:bodyPr>
          <a:lstStyle/>
          <a:p>
            <a:pPr marL="171450" indent="-514350">
              <a:spcBef>
                <a:spcPts val="0"/>
              </a:spcBef>
              <a:buNone/>
            </a:pPr>
            <a:r>
              <a:rPr lang="en-US" sz="1600" dirty="0" smtClean="0"/>
              <a:t>VIII.	</a:t>
            </a:r>
            <a:r>
              <a:rPr lang="en-US" sz="1600" dirty="0" smtClean="0">
                <a:solidFill>
                  <a:srgbClr val="C00000"/>
                </a:solidFill>
              </a:rPr>
              <a:t>Neighbor Cache </a:t>
            </a:r>
            <a:r>
              <a:rPr lang="en-US" sz="1600" dirty="0" smtClean="0"/>
              <a:t>and </a:t>
            </a:r>
            <a:r>
              <a:rPr lang="en-US" sz="1600" dirty="0" smtClean="0">
                <a:solidFill>
                  <a:srgbClr val="C00000"/>
                </a:solidFill>
              </a:rPr>
              <a:t>Destination Cache</a:t>
            </a:r>
          </a:p>
          <a:p>
            <a:pPr marL="171450" indent="-514350">
              <a:spcBef>
                <a:spcPts val="0"/>
              </a:spcBef>
              <a:buNone/>
            </a:pPr>
            <a:r>
              <a:rPr lang="en-US" sz="1600" dirty="0" smtClean="0"/>
              <a:t>         	A.     On every node</a:t>
            </a:r>
          </a:p>
          <a:p>
            <a:pPr marL="171450" indent="-514350">
              <a:spcBef>
                <a:spcPts val="0"/>
              </a:spcBef>
              <a:buNone/>
            </a:pPr>
            <a:r>
              <a:rPr lang="en-US" sz="1600" dirty="0" smtClean="0"/>
              <a:t>         	B.     Neighbor Cache</a:t>
            </a:r>
          </a:p>
          <a:p>
            <a:pPr marL="171450" indent="-514350">
              <a:spcBef>
                <a:spcPts val="0"/>
              </a:spcBef>
              <a:buNone/>
            </a:pPr>
            <a:r>
              <a:rPr lang="en-US" sz="1600" dirty="0" smtClean="0"/>
              <a:t>                            1.     </a:t>
            </a:r>
            <a:r>
              <a:rPr lang="en-US" sz="1600" dirty="0" smtClean="0">
                <a:solidFill>
                  <a:srgbClr val="C00000"/>
                </a:solidFill>
              </a:rPr>
              <a:t>List of neighbors traffic recently sent to</a:t>
            </a:r>
            <a:r>
              <a:rPr lang="en-US" sz="1600" dirty="0" smtClean="0"/>
              <a:t>.</a:t>
            </a:r>
          </a:p>
          <a:p>
            <a:pPr marL="171450" indent="-514350">
              <a:spcBef>
                <a:spcPts val="0"/>
              </a:spcBef>
              <a:buNone/>
            </a:pPr>
            <a:r>
              <a:rPr lang="en-US" sz="1600" dirty="0" smtClean="0"/>
              <a:t>                            2.     Listed by </a:t>
            </a:r>
            <a:r>
              <a:rPr lang="en-US" sz="1600" dirty="0" err="1" smtClean="0"/>
              <a:t>Unicast</a:t>
            </a:r>
            <a:r>
              <a:rPr lang="en-US" sz="1600" dirty="0" smtClean="0"/>
              <a:t> address</a:t>
            </a:r>
          </a:p>
          <a:p>
            <a:pPr marL="171450" indent="-514350">
              <a:spcBef>
                <a:spcPts val="0"/>
              </a:spcBef>
              <a:buNone/>
            </a:pPr>
            <a:r>
              <a:rPr lang="en-US" sz="1600" dirty="0" smtClean="0">
                <a:solidFill>
                  <a:srgbClr val="C00000"/>
                </a:solidFill>
              </a:rPr>
              <a:t>                            3.     Entries contain</a:t>
            </a:r>
          </a:p>
          <a:p>
            <a:pPr marL="171450" indent="-514350">
              <a:spcBef>
                <a:spcPts val="0"/>
              </a:spcBef>
              <a:buNone/>
            </a:pPr>
            <a:r>
              <a:rPr lang="en-US" sz="1600" dirty="0" smtClean="0">
                <a:solidFill>
                  <a:srgbClr val="C00000"/>
                </a:solidFill>
              </a:rPr>
              <a:t>                                    a.     Neighbor’s link-layer address</a:t>
            </a:r>
          </a:p>
          <a:p>
            <a:pPr marL="171450" indent="-514350">
              <a:spcBef>
                <a:spcPts val="0"/>
              </a:spcBef>
              <a:buNone/>
            </a:pPr>
            <a:r>
              <a:rPr lang="en-US" sz="1600" dirty="0" smtClean="0">
                <a:solidFill>
                  <a:srgbClr val="C00000"/>
                </a:solidFill>
              </a:rPr>
              <a:t>                                    b.     Flag showing if router or host</a:t>
            </a:r>
          </a:p>
          <a:p>
            <a:pPr marL="171450" indent="-514350">
              <a:spcBef>
                <a:spcPts val="0"/>
              </a:spcBef>
              <a:buNone/>
            </a:pPr>
            <a:r>
              <a:rPr lang="en-US" sz="1600" dirty="0" smtClean="0">
                <a:solidFill>
                  <a:srgbClr val="C00000"/>
                </a:solidFill>
              </a:rPr>
              <a:t>                                    c.     Whether packets are queued for neighbor</a:t>
            </a:r>
          </a:p>
          <a:p>
            <a:pPr marL="171450" indent="-514350">
              <a:spcBef>
                <a:spcPts val="0"/>
              </a:spcBef>
              <a:buNone/>
            </a:pPr>
            <a:r>
              <a:rPr lang="en-US" sz="1600" dirty="0" smtClean="0">
                <a:solidFill>
                  <a:srgbClr val="C00000"/>
                </a:solidFill>
              </a:rPr>
              <a:t>                                    d.     Neighbor’s </a:t>
            </a:r>
            <a:r>
              <a:rPr lang="en-US" sz="1600" dirty="0" err="1" smtClean="0">
                <a:solidFill>
                  <a:srgbClr val="C00000"/>
                </a:solidFill>
              </a:rPr>
              <a:t>reachability</a:t>
            </a:r>
            <a:endParaRPr lang="en-US" sz="1600" dirty="0" smtClean="0">
              <a:solidFill>
                <a:srgbClr val="C00000"/>
              </a:solidFill>
            </a:endParaRPr>
          </a:p>
          <a:p>
            <a:pPr marL="171450" indent="-514350">
              <a:spcBef>
                <a:spcPts val="0"/>
              </a:spcBef>
              <a:buNone/>
            </a:pPr>
            <a:r>
              <a:rPr lang="en-US" sz="1600" dirty="0" smtClean="0">
                <a:solidFill>
                  <a:srgbClr val="C00000"/>
                </a:solidFill>
              </a:rPr>
              <a:t>                                    e.     Time when next </a:t>
            </a:r>
            <a:r>
              <a:rPr lang="en-US" sz="1600" dirty="0" err="1" smtClean="0">
                <a:solidFill>
                  <a:srgbClr val="C00000"/>
                </a:solidFill>
              </a:rPr>
              <a:t>unreachability</a:t>
            </a:r>
            <a:r>
              <a:rPr lang="en-US" sz="1600" dirty="0" smtClean="0">
                <a:solidFill>
                  <a:srgbClr val="C00000"/>
                </a:solidFill>
              </a:rPr>
              <a:t> detection will occur</a:t>
            </a:r>
          </a:p>
          <a:p>
            <a:pPr marL="171450" indent="-514350">
              <a:spcBef>
                <a:spcPts val="0"/>
              </a:spcBef>
              <a:buNone/>
            </a:pPr>
            <a:r>
              <a:rPr lang="en-US" sz="1600" dirty="0" smtClean="0"/>
              <a:t>                            4.     Possible states</a:t>
            </a:r>
          </a:p>
          <a:p>
            <a:pPr marL="171450" indent="-514350">
              <a:spcBef>
                <a:spcPts val="0"/>
              </a:spcBef>
              <a:buNone/>
            </a:pPr>
            <a:r>
              <a:rPr lang="en-US" sz="1600" dirty="0" smtClean="0"/>
              <a:t>                                    a.     Incomplete</a:t>
            </a:r>
          </a:p>
          <a:p>
            <a:pPr marL="171450" indent="-514350">
              <a:spcBef>
                <a:spcPts val="0"/>
              </a:spcBef>
              <a:buNone/>
            </a:pPr>
            <a:r>
              <a:rPr lang="en-US" sz="1600" dirty="0" smtClean="0"/>
              <a:t>                                    b.     Reachable</a:t>
            </a:r>
          </a:p>
          <a:p>
            <a:pPr marL="171450" indent="-514350">
              <a:spcBef>
                <a:spcPts val="0"/>
              </a:spcBef>
              <a:buNone/>
            </a:pPr>
            <a:r>
              <a:rPr lang="en-US" sz="1600" dirty="0" smtClean="0"/>
              <a:t>                                    c.     Stale</a:t>
            </a:r>
          </a:p>
          <a:p>
            <a:pPr marL="171450" indent="-514350">
              <a:spcBef>
                <a:spcPts val="0"/>
              </a:spcBef>
              <a:buNone/>
            </a:pPr>
            <a:r>
              <a:rPr lang="en-US" sz="1600" dirty="0" smtClean="0"/>
              <a:t>                                    d.     Delay</a:t>
            </a:r>
          </a:p>
          <a:p>
            <a:pPr marL="171450" indent="-514350">
              <a:spcBef>
                <a:spcPts val="0"/>
              </a:spcBef>
              <a:buNone/>
            </a:pPr>
            <a:r>
              <a:rPr lang="en-US" sz="1600" dirty="0" smtClean="0"/>
              <a:t>                                    e.     Probe</a:t>
            </a:r>
          </a:p>
          <a:p>
            <a:pPr marL="171450" indent="-514350">
              <a:spcBef>
                <a:spcPts val="0"/>
              </a:spcBef>
              <a:buNone/>
            </a:pPr>
            <a:r>
              <a:rPr lang="en-US" sz="1600" dirty="0" smtClean="0"/>
              <a:t>          	C.     Destination Cache</a:t>
            </a:r>
          </a:p>
          <a:p>
            <a:pPr marL="171450" indent="-514350">
              <a:spcBef>
                <a:spcPts val="0"/>
              </a:spcBef>
              <a:buNone/>
            </a:pPr>
            <a:r>
              <a:rPr lang="en-US" sz="1600" dirty="0" smtClean="0">
                <a:solidFill>
                  <a:srgbClr val="C00000"/>
                </a:solidFill>
              </a:rPr>
              <a:t>                            1.     Information on local and remote destinations traffic has recently been sent 		to.</a:t>
            </a:r>
          </a:p>
          <a:p>
            <a:pPr marL="171450" indent="-514350">
              <a:spcBef>
                <a:spcPts val="0"/>
              </a:spcBef>
              <a:buNone/>
            </a:pPr>
            <a:r>
              <a:rPr lang="en-US" sz="1600" dirty="0" smtClean="0">
                <a:solidFill>
                  <a:srgbClr val="C00000"/>
                </a:solidFill>
              </a:rPr>
              <a:t>                            2.     Information from ICMP redirect messages.</a:t>
            </a:r>
          </a:p>
          <a:p>
            <a:pPr marL="171450" indent="-514350">
              <a:spcBef>
                <a:spcPts val="0"/>
              </a:spcBef>
              <a:buNone/>
            </a:pPr>
            <a:r>
              <a:rPr lang="en-US" sz="1600" dirty="0" smtClean="0">
                <a:solidFill>
                  <a:srgbClr val="C00000"/>
                </a:solidFill>
              </a:rPr>
              <a:t>                            3.     Can contain MTU sizes and roundtrip timers.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Neighbor Discovery(RFC 2461)</a:t>
            </a:r>
            <a:endParaRPr lang="en-US" sz="2800" dirty="0"/>
          </a:p>
        </p:txBody>
      </p:sp>
      <p:sp>
        <p:nvSpPr>
          <p:cNvPr id="3" name="Content Placeholder 2"/>
          <p:cNvSpPr>
            <a:spLocks noGrp="1"/>
          </p:cNvSpPr>
          <p:nvPr>
            <p:ph idx="1"/>
          </p:nvPr>
        </p:nvSpPr>
        <p:spPr>
          <a:xfrm>
            <a:off x="457200" y="1371600"/>
            <a:ext cx="8229600" cy="5105400"/>
          </a:xfrm>
        </p:spPr>
        <p:txBody>
          <a:bodyPr>
            <a:normAutofit/>
          </a:bodyPr>
          <a:lstStyle/>
          <a:p>
            <a:pPr marL="171450" indent="-514350">
              <a:spcBef>
                <a:spcPts val="0"/>
              </a:spcBef>
              <a:buNone/>
            </a:pPr>
            <a:r>
              <a:rPr lang="en-US" sz="2000" dirty="0" smtClean="0"/>
              <a:t>IX.	</a:t>
            </a:r>
            <a:r>
              <a:rPr lang="en-US" sz="2000" dirty="0" err="1" smtClean="0">
                <a:solidFill>
                  <a:srgbClr val="C00000"/>
                </a:solidFill>
              </a:rPr>
              <a:t>Autoconfiguration</a:t>
            </a:r>
            <a:endParaRPr lang="en-US" sz="2000" dirty="0" smtClean="0">
              <a:solidFill>
                <a:srgbClr val="C00000"/>
              </a:solidFill>
            </a:endParaRPr>
          </a:p>
          <a:p>
            <a:pPr marL="171450" indent="-514350">
              <a:spcBef>
                <a:spcPts val="0"/>
              </a:spcBef>
              <a:buNone/>
            </a:pPr>
            <a:r>
              <a:rPr lang="en-US" sz="2000" dirty="0" smtClean="0">
                <a:solidFill>
                  <a:srgbClr val="C00000"/>
                </a:solidFill>
              </a:rPr>
              <a:t>                Allows renumbering of sites by prefixes</a:t>
            </a:r>
          </a:p>
          <a:p>
            <a:pPr marL="171450" indent="-514350">
              <a:spcBef>
                <a:spcPts val="0"/>
              </a:spcBef>
              <a:buNone/>
            </a:pPr>
            <a:r>
              <a:rPr lang="en-US" sz="2000" dirty="0" smtClean="0"/>
              <a:t>X.	MLD (Multicast Listener Discovery)</a:t>
            </a:r>
          </a:p>
          <a:p>
            <a:pPr marL="171450" indent="-514350">
              <a:spcBef>
                <a:spcPts val="0"/>
              </a:spcBef>
              <a:buNone/>
            </a:pPr>
            <a:r>
              <a:rPr lang="en-US" sz="2000" dirty="0" smtClean="0"/>
              <a:t>         	Protocol for Multicast Listeners to register for Multicast addresses 		they want to use for efficient routing.</a:t>
            </a:r>
          </a:p>
          <a:p>
            <a:pPr marL="171450" indent="-514350">
              <a:spcBef>
                <a:spcPts val="0"/>
              </a:spcBef>
              <a:buNone/>
            </a:pPr>
            <a:r>
              <a:rPr lang="en-US" sz="2000" dirty="0" smtClean="0"/>
              <a:t>XI.	Multicast Router Discovery</a:t>
            </a:r>
          </a:p>
          <a:p>
            <a:pPr marL="171450" indent="-514350">
              <a:spcBef>
                <a:spcPts val="0"/>
              </a:spcBef>
              <a:buNone/>
            </a:pPr>
            <a:r>
              <a:rPr lang="en-US" sz="2000" dirty="0" smtClean="0"/>
              <a:t>         	For discovering Multicast routers.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Auto-Configuration</a:t>
            </a:r>
            <a:endParaRPr lang="en-US" sz="2800" dirty="0"/>
          </a:p>
        </p:txBody>
      </p:sp>
      <p:sp>
        <p:nvSpPr>
          <p:cNvPr id="3" name="Content Placeholder 2"/>
          <p:cNvSpPr>
            <a:spLocks noGrp="1"/>
          </p:cNvSpPr>
          <p:nvPr>
            <p:ph idx="1"/>
          </p:nvPr>
        </p:nvSpPr>
        <p:spPr>
          <a:xfrm>
            <a:off x="457200" y="1371600"/>
            <a:ext cx="8229600" cy="5105400"/>
          </a:xfrm>
        </p:spPr>
        <p:txBody>
          <a:bodyPr>
            <a:normAutofit/>
          </a:bodyPr>
          <a:lstStyle/>
          <a:p>
            <a:pPr>
              <a:buNone/>
            </a:pPr>
            <a:r>
              <a:rPr lang="en-US" sz="2400" dirty="0" smtClean="0"/>
              <a:t>I.		</a:t>
            </a:r>
            <a:r>
              <a:rPr lang="en-US" sz="2400" dirty="0" smtClean="0">
                <a:solidFill>
                  <a:srgbClr val="C00000"/>
                </a:solidFill>
              </a:rPr>
              <a:t>Stateless</a:t>
            </a:r>
          </a:p>
          <a:p>
            <a:pPr>
              <a:buNone/>
            </a:pPr>
            <a:r>
              <a:rPr lang="en-US" sz="2400" dirty="0" smtClean="0"/>
              <a:t>		A.     Good for small businesses and individuals</a:t>
            </a:r>
          </a:p>
          <a:p>
            <a:pPr>
              <a:buNone/>
            </a:pPr>
            <a:r>
              <a:rPr lang="en-US" sz="2400" dirty="0" smtClean="0"/>
              <a:t>     		B.     Provides IP address</a:t>
            </a:r>
          </a:p>
          <a:p>
            <a:pPr>
              <a:buNone/>
            </a:pPr>
            <a:endParaRPr lang="en-US" sz="2400" dirty="0" smtClean="0"/>
          </a:p>
          <a:p>
            <a:pPr>
              <a:buNone/>
            </a:pPr>
            <a:r>
              <a:rPr lang="en-US" sz="2400" dirty="0" smtClean="0"/>
              <a:t>II.		</a:t>
            </a:r>
            <a:r>
              <a:rPr lang="en-US" sz="2400" dirty="0" err="1" smtClean="0">
                <a:solidFill>
                  <a:srgbClr val="C00000"/>
                </a:solidFill>
              </a:rPr>
              <a:t>Stateful</a:t>
            </a:r>
            <a:endParaRPr lang="en-US" sz="2400" dirty="0" smtClean="0">
              <a:solidFill>
                <a:srgbClr val="C00000"/>
              </a:solidFill>
            </a:endParaRPr>
          </a:p>
          <a:p>
            <a:pPr>
              <a:buNone/>
            </a:pPr>
            <a:r>
              <a:rPr lang="en-US" sz="2400" dirty="0" smtClean="0">
                <a:solidFill>
                  <a:srgbClr val="C00000"/>
                </a:solidFill>
              </a:rPr>
              <a:t>             DHCPv6</a:t>
            </a:r>
          </a:p>
          <a:p>
            <a:pPr>
              <a:buNone/>
            </a:pPr>
            <a:r>
              <a:rPr lang="en-US" sz="2400" dirty="0" smtClean="0"/>
              <a:t>             A.     Provides IP address and other parameters</a:t>
            </a:r>
          </a:p>
          <a:p>
            <a:pPr>
              <a:buNone/>
            </a:pPr>
            <a:r>
              <a:rPr lang="en-US" sz="2400" dirty="0" smtClean="0"/>
              <a:t>             B.     Provides auditing, tracking, and management of 		address allocation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DHCPv6 (RFC 3315)</a:t>
            </a:r>
            <a:endParaRPr lang="en-US" sz="2800" dirty="0"/>
          </a:p>
        </p:txBody>
      </p:sp>
      <p:sp>
        <p:nvSpPr>
          <p:cNvPr id="3" name="Content Placeholder 2"/>
          <p:cNvSpPr>
            <a:spLocks noGrp="1"/>
          </p:cNvSpPr>
          <p:nvPr>
            <p:ph idx="1"/>
          </p:nvPr>
        </p:nvSpPr>
        <p:spPr>
          <a:xfrm>
            <a:off x="457200" y="1371600"/>
            <a:ext cx="8229600" cy="5105400"/>
          </a:xfrm>
        </p:spPr>
        <p:txBody>
          <a:bodyPr>
            <a:normAutofit fontScale="85000" lnSpcReduction="20000"/>
          </a:bodyPr>
          <a:lstStyle/>
          <a:p>
            <a:pPr marL="514350" indent="-514350">
              <a:buNone/>
            </a:pPr>
            <a:r>
              <a:rPr lang="en-US" sz="2000" dirty="0" smtClean="0"/>
              <a:t>I.		</a:t>
            </a:r>
            <a:r>
              <a:rPr lang="en-US" sz="2000" dirty="0" smtClean="0">
                <a:solidFill>
                  <a:srgbClr val="C00000"/>
                </a:solidFill>
              </a:rPr>
              <a:t>Reasons for DHCPv6</a:t>
            </a:r>
          </a:p>
          <a:p>
            <a:pPr marL="514350" indent="-514350">
              <a:buNone/>
            </a:pPr>
            <a:r>
              <a:rPr lang="en-US" sz="2000" dirty="0" smtClean="0">
                <a:solidFill>
                  <a:srgbClr val="C00000"/>
                </a:solidFill>
              </a:rPr>
              <a:t>         		A.     You have a certain addressing scheme</a:t>
            </a:r>
          </a:p>
          <a:p>
            <a:pPr marL="514350" indent="-514350">
              <a:buNone/>
            </a:pPr>
            <a:r>
              <a:rPr lang="en-US" sz="2000" dirty="0" smtClean="0">
                <a:solidFill>
                  <a:srgbClr val="C00000"/>
                </a:solidFill>
              </a:rPr>
              <a:t>         		B.     Need dynamic assignment of DNS servers</a:t>
            </a:r>
          </a:p>
          <a:p>
            <a:pPr marL="514350" indent="-514350">
              <a:buNone/>
            </a:pPr>
            <a:r>
              <a:rPr lang="en-US" sz="2000" dirty="0" smtClean="0">
                <a:solidFill>
                  <a:srgbClr val="C00000"/>
                </a:solidFill>
              </a:rPr>
              <a:t>         		C.     Don’t want the MAC address as part of the IPv6 address</a:t>
            </a:r>
          </a:p>
          <a:p>
            <a:pPr marL="514350" indent="-514350">
              <a:buNone/>
            </a:pPr>
            <a:r>
              <a:rPr lang="en-US" sz="2000" dirty="0" smtClean="0">
                <a:solidFill>
                  <a:srgbClr val="C00000"/>
                </a:solidFill>
              </a:rPr>
              <a:t>         		D.     Want to implement dynamic updates to DNS</a:t>
            </a:r>
          </a:p>
          <a:p>
            <a:pPr marL="514350" indent="-514350">
              <a:buNone/>
            </a:pPr>
            <a:r>
              <a:rPr lang="en-US" sz="2000" dirty="0" smtClean="0">
                <a:solidFill>
                  <a:srgbClr val="C00000"/>
                </a:solidFill>
              </a:rPr>
              <a:t>         		E.     Combine it with Stateless Configuration so it can provide additional 			information (RFC 3736).</a:t>
            </a:r>
          </a:p>
          <a:p>
            <a:pPr marL="514350" indent="-514350">
              <a:buNone/>
            </a:pPr>
            <a:r>
              <a:rPr lang="en-US" sz="2000" dirty="0" smtClean="0"/>
              <a:t>II.		Note</a:t>
            </a:r>
          </a:p>
          <a:p>
            <a:pPr marL="514350" indent="-514350">
              <a:buNone/>
            </a:pPr>
            <a:r>
              <a:rPr lang="en-US" sz="2000" dirty="0" smtClean="0"/>
              <a:t>         		</a:t>
            </a:r>
            <a:r>
              <a:rPr lang="en-US" sz="2000" dirty="0" smtClean="0">
                <a:solidFill>
                  <a:srgbClr val="C00000"/>
                </a:solidFill>
              </a:rPr>
              <a:t>Router Advertisement has options to tell the client whether or not to use DHCP</a:t>
            </a:r>
            <a:r>
              <a:rPr lang="en-US" sz="2000" dirty="0" smtClean="0"/>
              <a:t>.</a:t>
            </a:r>
          </a:p>
          <a:p>
            <a:pPr marL="514350" indent="-514350">
              <a:buNone/>
            </a:pPr>
            <a:r>
              <a:rPr lang="en-US" sz="2000" dirty="0" smtClean="0"/>
              <a:t>III.		DHCPv6 uses these multicast addresses</a:t>
            </a:r>
          </a:p>
          <a:p>
            <a:pPr marL="514350" indent="-514350">
              <a:buNone/>
            </a:pPr>
            <a:r>
              <a:rPr lang="en-US" sz="2000" dirty="0" smtClean="0"/>
              <a:t>		A.      </a:t>
            </a:r>
            <a:r>
              <a:rPr lang="en-US" sz="2000" dirty="0" err="1" smtClean="0"/>
              <a:t>All_DHCP_Relay_Agents_and_Servers</a:t>
            </a:r>
            <a:endParaRPr lang="en-US" sz="2000" dirty="0" smtClean="0"/>
          </a:p>
          <a:p>
            <a:pPr marL="514350" indent="-514350">
              <a:buNone/>
            </a:pPr>
            <a:r>
              <a:rPr lang="en-US" sz="2000" dirty="0" smtClean="0"/>
              <a:t>               	          1.     FF02::1:2</a:t>
            </a:r>
          </a:p>
          <a:p>
            <a:pPr marL="514350" indent="-514350">
              <a:buNone/>
            </a:pPr>
            <a:r>
              <a:rPr lang="en-US" sz="2000" dirty="0" smtClean="0"/>
              <a:t>               	          2.     All DHCP agents which are servers and relays are part of this group.</a:t>
            </a:r>
          </a:p>
          <a:p>
            <a:pPr marL="514350" indent="-514350">
              <a:buNone/>
            </a:pPr>
            <a:r>
              <a:rPr lang="en-US" sz="2000" dirty="0" smtClean="0"/>
              <a:t>               	          3.     DHCP clients use it to reach the DHCP agents.</a:t>
            </a:r>
          </a:p>
          <a:p>
            <a:pPr marL="514350" indent="-514350">
              <a:buNone/>
            </a:pPr>
            <a:r>
              <a:rPr lang="en-US" sz="2000" dirty="0" smtClean="0"/>
              <a:t>          		B.     </a:t>
            </a:r>
            <a:r>
              <a:rPr lang="en-US" sz="2000" dirty="0" err="1" smtClean="0"/>
              <a:t>All_DHCP_Servers</a:t>
            </a:r>
            <a:r>
              <a:rPr lang="en-US" sz="2000" dirty="0" smtClean="0"/>
              <a:t> address</a:t>
            </a:r>
          </a:p>
          <a:p>
            <a:pPr marL="514350" indent="-514350">
              <a:buNone/>
            </a:pPr>
            <a:r>
              <a:rPr lang="en-US" sz="2000" dirty="0" smtClean="0"/>
              <a:t>                	        1.     FF05::1:3</a:t>
            </a:r>
          </a:p>
          <a:p>
            <a:pPr marL="514350" indent="-514350">
              <a:buNone/>
            </a:pPr>
            <a:r>
              <a:rPr lang="en-US" sz="2000" dirty="0" smtClean="0"/>
              <a:t>                	        2.     All DHCP servers in a site are in this group</a:t>
            </a:r>
          </a:p>
          <a:p>
            <a:pPr marL="514350" indent="-514350">
              <a:buNone/>
            </a:pPr>
            <a:r>
              <a:rPr lang="en-US" sz="2000" dirty="0" smtClean="0"/>
              <a:t>                	        3.     Used by the relays to reach the servers in the site.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Types of IPv4</a:t>
            </a:r>
            <a:endParaRPr lang="en-US" sz="2800" dirty="0"/>
          </a:p>
        </p:txBody>
      </p:sp>
      <p:sp>
        <p:nvSpPr>
          <p:cNvPr id="3" name="Content Placeholder 2"/>
          <p:cNvSpPr>
            <a:spLocks noGrp="1"/>
          </p:cNvSpPr>
          <p:nvPr>
            <p:ph idx="1"/>
          </p:nvPr>
        </p:nvSpPr>
        <p:spPr>
          <a:xfrm>
            <a:off x="457200" y="1371600"/>
            <a:ext cx="8229600" cy="5334000"/>
          </a:xfrm>
        </p:spPr>
        <p:txBody>
          <a:bodyPr>
            <a:normAutofit lnSpcReduction="10000"/>
          </a:bodyPr>
          <a:lstStyle/>
          <a:p>
            <a:pPr marL="171450" indent="-514350">
              <a:spcBef>
                <a:spcPts val="0"/>
              </a:spcBef>
              <a:buNone/>
            </a:pPr>
            <a:r>
              <a:rPr lang="en-US" sz="2000" dirty="0" smtClean="0"/>
              <a:t>IV.</a:t>
            </a:r>
            <a:r>
              <a:rPr lang="en-US" sz="2000" dirty="0" smtClean="0">
                <a:solidFill>
                  <a:srgbClr val="C00000"/>
                </a:solidFill>
              </a:rPr>
              <a:t>	Private addresses </a:t>
            </a:r>
          </a:p>
          <a:p>
            <a:pPr marL="171450" indent="-514350">
              <a:spcBef>
                <a:spcPts val="0"/>
              </a:spcBef>
              <a:buNone/>
            </a:pPr>
            <a:r>
              <a:rPr lang="en-US" sz="2000" dirty="0" smtClean="0"/>
              <a:t>                A.     Developed by the IANA</a:t>
            </a:r>
          </a:p>
          <a:p>
            <a:pPr marL="0">
              <a:spcBef>
                <a:spcPts val="0"/>
              </a:spcBef>
              <a:buNone/>
            </a:pPr>
            <a:r>
              <a:rPr lang="en-US" sz="2000" dirty="0" smtClean="0"/>
              <a:t>           	B.     Not routed</a:t>
            </a:r>
          </a:p>
          <a:p>
            <a:pPr marL="0">
              <a:spcBef>
                <a:spcPts val="0"/>
              </a:spcBef>
              <a:buNone/>
            </a:pPr>
            <a:r>
              <a:rPr lang="en-US" sz="2000" dirty="0" smtClean="0"/>
              <a:t>           	C.     Class A: 10.0.0.0  to  10.255.255.255</a:t>
            </a:r>
          </a:p>
          <a:p>
            <a:pPr marL="0">
              <a:spcBef>
                <a:spcPts val="0"/>
              </a:spcBef>
              <a:buNone/>
            </a:pPr>
            <a:r>
              <a:rPr lang="en-US" sz="2000" dirty="0" smtClean="0"/>
              <a:t>           	D.     Class B: 172.16.0.0  to  172.31.255.255</a:t>
            </a:r>
          </a:p>
          <a:p>
            <a:pPr marL="0">
              <a:spcBef>
                <a:spcPts val="0"/>
              </a:spcBef>
              <a:buNone/>
            </a:pPr>
            <a:r>
              <a:rPr lang="en-US" sz="2000" dirty="0" smtClean="0"/>
              <a:t>          	E.     Class C:  192.168.0.0  to  192.168.255.255</a:t>
            </a:r>
          </a:p>
          <a:p>
            <a:pPr marL="0">
              <a:spcBef>
                <a:spcPts val="0"/>
              </a:spcBef>
              <a:buNone/>
            </a:pPr>
            <a:endParaRPr lang="en-US" sz="2000" dirty="0" smtClean="0"/>
          </a:p>
          <a:p>
            <a:pPr marL="0">
              <a:spcBef>
                <a:spcPts val="0"/>
              </a:spcBef>
              <a:buNone/>
            </a:pPr>
            <a:r>
              <a:rPr lang="en-US" sz="2000" dirty="0" smtClean="0"/>
              <a:t>V.	</a:t>
            </a:r>
            <a:r>
              <a:rPr lang="en-US" sz="2000" dirty="0" smtClean="0">
                <a:solidFill>
                  <a:srgbClr val="C00000"/>
                </a:solidFill>
              </a:rPr>
              <a:t>APIPA (Automatic Private IP Addressing)</a:t>
            </a:r>
          </a:p>
          <a:p>
            <a:pPr marL="0">
              <a:spcBef>
                <a:spcPts val="0"/>
              </a:spcBef>
              <a:buNone/>
            </a:pPr>
            <a:r>
              <a:rPr lang="en-US" sz="2000" dirty="0" smtClean="0"/>
              <a:t>                A.     DHCP Failover mechanism for Windows.  </a:t>
            </a:r>
          </a:p>
          <a:p>
            <a:pPr marL="0">
              <a:spcBef>
                <a:spcPts val="0"/>
              </a:spcBef>
              <a:buNone/>
            </a:pPr>
            <a:r>
              <a:rPr lang="en-US" sz="2000" dirty="0" smtClean="0"/>
              <a:t>                B.     Range 169.254.0.1  to  169.254.255.254</a:t>
            </a:r>
          </a:p>
          <a:p>
            <a:pPr marL="0">
              <a:spcBef>
                <a:spcPts val="0"/>
              </a:spcBef>
              <a:buNone/>
            </a:pPr>
            <a:endParaRPr lang="en-US" sz="2000" dirty="0" smtClean="0"/>
          </a:p>
          <a:p>
            <a:pPr marL="0">
              <a:spcBef>
                <a:spcPts val="0"/>
              </a:spcBef>
              <a:buNone/>
            </a:pPr>
            <a:r>
              <a:rPr lang="en-US" sz="2000" dirty="0" smtClean="0"/>
              <a:t>VI.    	CIDR (Classless Inter-Domain Routing)</a:t>
            </a:r>
          </a:p>
          <a:p>
            <a:pPr marL="0">
              <a:spcBef>
                <a:spcPts val="0"/>
              </a:spcBef>
              <a:buNone/>
            </a:pPr>
            <a:r>
              <a:rPr lang="en-US" sz="2000" dirty="0" smtClean="0"/>
              <a:t>                A.     Implemented in 1993 because IP addresses being depleted.</a:t>
            </a:r>
          </a:p>
          <a:p>
            <a:pPr marL="0">
              <a:spcBef>
                <a:spcPts val="0"/>
              </a:spcBef>
              <a:buNone/>
            </a:pPr>
            <a:r>
              <a:rPr lang="en-US" sz="2000" dirty="0" smtClean="0"/>
              <a:t>                B.    </a:t>
            </a:r>
            <a:r>
              <a:rPr lang="en-US" sz="2000" dirty="0" smtClean="0">
                <a:solidFill>
                  <a:srgbClr val="C00000"/>
                </a:solidFill>
              </a:rPr>
              <a:t>Variable Length Subnet Mask (VLSM</a:t>
            </a:r>
            <a:r>
              <a:rPr lang="en-US" sz="2000" dirty="0" smtClean="0"/>
              <a:t>) is used to create additional                         		addresses.</a:t>
            </a:r>
          </a:p>
          <a:p>
            <a:pPr marL="0">
              <a:spcBef>
                <a:spcPts val="0"/>
              </a:spcBef>
              <a:buNone/>
            </a:pPr>
            <a:r>
              <a:rPr lang="en-US" sz="2000" dirty="0" smtClean="0"/>
              <a:t>                C</a:t>
            </a:r>
            <a:r>
              <a:rPr lang="en-US" sz="2000" dirty="0" smtClean="0">
                <a:solidFill>
                  <a:srgbClr val="C00000"/>
                </a:solidFill>
              </a:rPr>
              <a:t>.    Written in standard 4 part dotted decimal followed by  /N (0 to  		32).</a:t>
            </a:r>
          </a:p>
          <a:p>
            <a:pPr marL="0">
              <a:spcBef>
                <a:spcPts val="0"/>
              </a:spcBef>
              <a:buNone/>
            </a:pPr>
            <a:r>
              <a:rPr lang="en-US" sz="2000" dirty="0" smtClean="0"/>
              <a:t>                   Example: 212.43.43.33/27.  Indicates network prefix.  </a:t>
            </a:r>
          </a:p>
          <a:p>
            <a:pPr>
              <a:buNone/>
            </a:pPr>
            <a:endParaRPr lang="en-US" sz="2000" dirty="0" smtClean="0"/>
          </a:p>
          <a:p>
            <a:pPr>
              <a:buNone/>
            </a:pPr>
            <a:endParaRPr lang="en-US"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DHCPv6 (RFC 3315)</a:t>
            </a:r>
            <a:endParaRPr lang="en-US" sz="2800" dirty="0"/>
          </a:p>
        </p:txBody>
      </p:sp>
      <p:sp>
        <p:nvSpPr>
          <p:cNvPr id="3" name="Content Placeholder 2"/>
          <p:cNvSpPr>
            <a:spLocks noGrp="1"/>
          </p:cNvSpPr>
          <p:nvPr>
            <p:ph idx="1"/>
          </p:nvPr>
        </p:nvSpPr>
        <p:spPr>
          <a:xfrm>
            <a:off x="457200" y="1371600"/>
            <a:ext cx="8229600" cy="5105400"/>
          </a:xfrm>
        </p:spPr>
        <p:txBody>
          <a:bodyPr>
            <a:normAutofit/>
          </a:bodyPr>
          <a:lstStyle/>
          <a:p>
            <a:pPr marL="514350" indent="-514350">
              <a:buNone/>
            </a:pPr>
            <a:r>
              <a:rPr lang="en-US" sz="2000" dirty="0" smtClean="0"/>
              <a:t>IV.		UDP Ports</a:t>
            </a:r>
          </a:p>
          <a:p>
            <a:pPr marL="514350" indent="-514350">
              <a:buNone/>
            </a:pPr>
            <a:r>
              <a:rPr lang="en-US" sz="2000" dirty="0" smtClean="0"/>
              <a:t>         	A.     </a:t>
            </a:r>
            <a:r>
              <a:rPr lang="en-US" sz="2000" dirty="0" smtClean="0">
                <a:solidFill>
                  <a:srgbClr val="C00000"/>
                </a:solidFill>
              </a:rPr>
              <a:t>UDP port 546</a:t>
            </a:r>
          </a:p>
          <a:p>
            <a:pPr marL="514350" indent="-514350">
              <a:buNone/>
            </a:pPr>
            <a:r>
              <a:rPr lang="en-US" sz="2000" dirty="0" smtClean="0">
                <a:solidFill>
                  <a:srgbClr val="C00000"/>
                </a:solidFill>
              </a:rPr>
              <a:t>                        1.     For clients to listen for DHCP messages</a:t>
            </a:r>
          </a:p>
          <a:p>
            <a:pPr marL="514350" indent="-514350">
              <a:buNone/>
            </a:pPr>
            <a:r>
              <a:rPr lang="en-US" sz="2000" dirty="0" smtClean="0">
                <a:solidFill>
                  <a:srgbClr val="C00000"/>
                </a:solidFill>
              </a:rPr>
              <a:t>                        2.     For servers and relays to use as destination port for the 			clients.</a:t>
            </a:r>
          </a:p>
          <a:p>
            <a:pPr marL="514350" indent="-514350">
              <a:buNone/>
            </a:pPr>
            <a:r>
              <a:rPr lang="en-US" sz="2000" dirty="0" smtClean="0"/>
              <a:t>         	B.     </a:t>
            </a:r>
            <a:r>
              <a:rPr lang="en-US" sz="2000" dirty="0" smtClean="0">
                <a:solidFill>
                  <a:srgbClr val="C00000"/>
                </a:solidFill>
              </a:rPr>
              <a:t>UDP port 547</a:t>
            </a:r>
          </a:p>
          <a:p>
            <a:pPr marL="514350" indent="-514350">
              <a:buNone/>
            </a:pPr>
            <a:r>
              <a:rPr lang="en-US" sz="2000" dirty="0" smtClean="0">
                <a:solidFill>
                  <a:srgbClr val="C00000"/>
                </a:solidFill>
              </a:rPr>
              <a:t>                        1.     For servers and relays to listen on.</a:t>
            </a:r>
          </a:p>
          <a:p>
            <a:pPr marL="514350" indent="-514350">
              <a:buNone/>
            </a:pPr>
            <a:r>
              <a:rPr lang="en-US" sz="2000" dirty="0" smtClean="0">
                <a:solidFill>
                  <a:srgbClr val="C00000"/>
                </a:solidFill>
              </a:rPr>
              <a:t>                        2.     Clients use this for destination port for servers and relays.</a:t>
            </a:r>
          </a:p>
          <a:p>
            <a:pPr marL="514350" indent="-514350">
              <a:buNone/>
            </a:pPr>
            <a:r>
              <a:rPr lang="en-US" sz="2000" dirty="0" smtClean="0">
                <a:solidFill>
                  <a:srgbClr val="C00000"/>
                </a:solidFill>
              </a:rPr>
              <a:t>                        3.     Relays use it to reach servers</a:t>
            </a:r>
          </a:p>
          <a:p>
            <a:pPr marL="514350" indent="-514350">
              <a:buNone/>
            </a:pPr>
            <a:endParaRPr lang="en-US" sz="2000" dirty="0" smtClean="0"/>
          </a:p>
          <a:p>
            <a:pPr marL="514350" indent="-514350">
              <a:buNone/>
            </a:pPr>
            <a:r>
              <a:rPr lang="en-US" sz="2000" dirty="0" smtClean="0"/>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DHCPv6 (RFC 3315)</a:t>
            </a:r>
            <a:endParaRPr lang="en-US" sz="2800" dirty="0"/>
          </a:p>
        </p:txBody>
      </p:sp>
      <p:sp>
        <p:nvSpPr>
          <p:cNvPr id="3" name="Content Placeholder 2"/>
          <p:cNvSpPr>
            <a:spLocks noGrp="1"/>
          </p:cNvSpPr>
          <p:nvPr>
            <p:ph idx="1"/>
          </p:nvPr>
        </p:nvSpPr>
        <p:spPr>
          <a:xfrm>
            <a:off x="457200" y="1371600"/>
            <a:ext cx="8229600" cy="5105400"/>
          </a:xfrm>
        </p:spPr>
        <p:txBody>
          <a:bodyPr>
            <a:normAutofit fontScale="85000" lnSpcReduction="10000"/>
          </a:bodyPr>
          <a:lstStyle/>
          <a:p>
            <a:pPr marL="514350" indent="-514350">
              <a:buNone/>
            </a:pPr>
            <a:r>
              <a:rPr lang="en-US" sz="2000" dirty="0" smtClean="0"/>
              <a:t>V.	</a:t>
            </a:r>
            <a:r>
              <a:rPr lang="en-US" sz="2000" dirty="0" smtClean="0">
                <a:solidFill>
                  <a:srgbClr val="C00000"/>
                </a:solidFill>
              </a:rPr>
              <a:t>Message types</a:t>
            </a:r>
          </a:p>
          <a:p>
            <a:pPr marL="514350" indent="-514350">
              <a:buNone/>
            </a:pPr>
            <a:r>
              <a:rPr lang="en-US" sz="2000" dirty="0" smtClean="0"/>
              <a:t>         	A.     SOLICIT – 1</a:t>
            </a:r>
          </a:p>
          <a:p>
            <a:pPr marL="514350" indent="-514350">
              <a:buNone/>
            </a:pPr>
            <a:r>
              <a:rPr lang="en-US" sz="2000" dirty="0" smtClean="0"/>
              <a:t>                   For clients to locate </a:t>
            </a:r>
            <a:r>
              <a:rPr lang="en-US" sz="2000" dirty="0" err="1" smtClean="0"/>
              <a:t>dhcp</a:t>
            </a:r>
            <a:r>
              <a:rPr lang="en-US" sz="2000" dirty="0" smtClean="0"/>
              <a:t> servers</a:t>
            </a:r>
          </a:p>
          <a:p>
            <a:pPr marL="514350" indent="-514350">
              <a:buNone/>
            </a:pPr>
            <a:r>
              <a:rPr lang="en-US" sz="2000" dirty="0" smtClean="0"/>
              <a:t>         	B.     ADVERTISE – 2</a:t>
            </a:r>
          </a:p>
          <a:p>
            <a:pPr marL="514350" indent="-514350">
              <a:buNone/>
            </a:pPr>
            <a:r>
              <a:rPr lang="en-US" sz="2000" dirty="0" smtClean="0"/>
              <a:t>                   For servers to respond to Solicit</a:t>
            </a:r>
          </a:p>
          <a:p>
            <a:pPr marL="514350" indent="-514350">
              <a:buNone/>
            </a:pPr>
            <a:r>
              <a:rPr lang="en-US" sz="2000" dirty="0" smtClean="0"/>
              <a:t>         	C.     REQUEST - 3</a:t>
            </a:r>
          </a:p>
          <a:p>
            <a:pPr marL="514350" indent="-514350">
              <a:buNone/>
            </a:pPr>
            <a:r>
              <a:rPr lang="en-US" sz="2000" dirty="0" smtClean="0"/>
              <a:t>          	        For clients to get info from servers</a:t>
            </a:r>
          </a:p>
          <a:p>
            <a:pPr marL="514350" indent="-514350">
              <a:buNone/>
            </a:pPr>
            <a:r>
              <a:rPr lang="en-US" sz="2000" dirty="0" smtClean="0"/>
              <a:t>         	D.     CONFIRM - 4</a:t>
            </a:r>
          </a:p>
          <a:p>
            <a:pPr marL="514350" indent="-514350">
              <a:buNone/>
            </a:pPr>
            <a:r>
              <a:rPr lang="en-US" sz="2000" dirty="0" smtClean="0"/>
              <a:t>                  For clients to verify that their address and </a:t>
            </a:r>
            <a:r>
              <a:rPr lang="en-US" sz="2000" dirty="0" err="1" smtClean="0"/>
              <a:t>config</a:t>
            </a:r>
            <a:r>
              <a:rPr lang="en-US" sz="2000" dirty="0" smtClean="0"/>
              <a:t> are valid for the link</a:t>
            </a:r>
          </a:p>
          <a:p>
            <a:pPr marL="514350" indent="-514350">
              <a:buNone/>
            </a:pPr>
            <a:r>
              <a:rPr lang="en-US" sz="2000" dirty="0" smtClean="0"/>
              <a:t>         	E.     RENEW – 5</a:t>
            </a:r>
          </a:p>
          <a:p>
            <a:pPr marL="514350" indent="-514350">
              <a:buNone/>
            </a:pPr>
            <a:r>
              <a:rPr lang="en-US" sz="2000" dirty="0" smtClean="0"/>
              <a:t>                  For clients to extend their address and parameters</a:t>
            </a:r>
          </a:p>
          <a:p>
            <a:pPr marL="514350" indent="-514350">
              <a:buNone/>
            </a:pPr>
            <a:r>
              <a:rPr lang="en-US" sz="2000" dirty="0" smtClean="0"/>
              <a:t>         	F.     REBIND – 6</a:t>
            </a:r>
          </a:p>
          <a:p>
            <a:pPr marL="514350" indent="-514350">
              <a:buNone/>
            </a:pPr>
            <a:r>
              <a:rPr lang="en-US" sz="2000" dirty="0" smtClean="0"/>
              <a:t>                  For clients to extend their address to other DHCP server because their RENEW 		was not acknowledged.</a:t>
            </a:r>
          </a:p>
          <a:p>
            <a:pPr marL="514350" indent="-514350">
              <a:buNone/>
            </a:pPr>
            <a:r>
              <a:rPr lang="en-US" sz="2000" dirty="0" smtClean="0"/>
              <a:t>          	G.     REPLY – 7</a:t>
            </a:r>
          </a:p>
          <a:p>
            <a:pPr marL="514350" indent="-514350">
              <a:buNone/>
            </a:pPr>
            <a:r>
              <a:rPr lang="en-US" sz="2000" dirty="0" smtClean="0"/>
              <a:t>               	         For DHCP servers to respond to Solicit, Request, Renew, and Rebind 			messages.</a:t>
            </a:r>
          </a:p>
          <a:p>
            <a:pPr marL="514350" indent="-514350">
              <a:buNone/>
            </a:pPr>
            <a:r>
              <a:rPr lang="en-US" sz="2000" dirty="0" smtClean="0"/>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DHCPv6 (RFC 3315)</a:t>
            </a:r>
            <a:endParaRPr lang="en-US" sz="2800" dirty="0"/>
          </a:p>
        </p:txBody>
      </p:sp>
      <p:sp>
        <p:nvSpPr>
          <p:cNvPr id="3" name="Content Placeholder 2"/>
          <p:cNvSpPr>
            <a:spLocks noGrp="1"/>
          </p:cNvSpPr>
          <p:nvPr>
            <p:ph idx="1"/>
          </p:nvPr>
        </p:nvSpPr>
        <p:spPr>
          <a:xfrm>
            <a:off x="457200" y="1371600"/>
            <a:ext cx="8229600" cy="5105400"/>
          </a:xfrm>
        </p:spPr>
        <p:txBody>
          <a:bodyPr>
            <a:normAutofit fontScale="92500" lnSpcReduction="20000"/>
          </a:bodyPr>
          <a:lstStyle/>
          <a:p>
            <a:pPr marL="514350" indent="-514350">
              <a:buNone/>
            </a:pPr>
            <a:r>
              <a:rPr lang="en-US" sz="2000" dirty="0" smtClean="0"/>
              <a:t>          	H.      RELEASE – 8</a:t>
            </a:r>
          </a:p>
          <a:p>
            <a:pPr marL="514350" indent="-514350">
              <a:buNone/>
            </a:pPr>
            <a:r>
              <a:rPr lang="en-US" sz="2000" dirty="0" smtClean="0"/>
              <a:t>                          For clients to release their IP addresses</a:t>
            </a:r>
          </a:p>
          <a:p>
            <a:pPr marL="514350" indent="-514350">
              <a:buNone/>
            </a:pPr>
            <a:r>
              <a:rPr lang="en-US" sz="2000" dirty="0" smtClean="0"/>
              <a:t>          	I.       </a:t>
            </a:r>
            <a:r>
              <a:rPr lang="en-US" sz="2000" dirty="0" smtClean="0">
                <a:solidFill>
                  <a:srgbClr val="C00000"/>
                </a:solidFill>
              </a:rPr>
              <a:t>DECLINE</a:t>
            </a:r>
            <a:r>
              <a:rPr lang="en-US" sz="2000" dirty="0" smtClean="0"/>
              <a:t> – 9</a:t>
            </a:r>
          </a:p>
          <a:p>
            <a:pPr marL="514350" indent="-514350">
              <a:buNone/>
            </a:pPr>
            <a:r>
              <a:rPr lang="en-US" sz="2000" dirty="0" smtClean="0">
                <a:solidFill>
                  <a:srgbClr val="C00000"/>
                </a:solidFill>
              </a:rPr>
              <a:t>                          For clients to tell the server that one or more addresses are already 		being used</a:t>
            </a:r>
            <a:r>
              <a:rPr lang="en-US" sz="2000" dirty="0" smtClean="0"/>
              <a:t>.</a:t>
            </a:r>
          </a:p>
          <a:p>
            <a:pPr marL="514350" indent="-514350">
              <a:buNone/>
            </a:pPr>
            <a:r>
              <a:rPr lang="en-US" sz="2000" dirty="0" smtClean="0"/>
              <a:t>          	J.      </a:t>
            </a:r>
            <a:r>
              <a:rPr lang="en-US" sz="2000" dirty="0" smtClean="0">
                <a:solidFill>
                  <a:srgbClr val="C00000"/>
                </a:solidFill>
              </a:rPr>
              <a:t>RECONFIGURE</a:t>
            </a:r>
            <a:r>
              <a:rPr lang="en-US" sz="2000" dirty="0" smtClean="0"/>
              <a:t> – 10</a:t>
            </a:r>
          </a:p>
          <a:p>
            <a:pPr marL="514350" indent="-514350">
              <a:buNone/>
            </a:pPr>
            <a:r>
              <a:rPr lang="en-US" sz="2000" dirty="0" smtClean="0"/>
              <a:t>                         </a:t>
            </a:r>
            <a:r>
              <a:rPr lang="en-US" sz="2000" dirty="0" smtClean="0">
                <a:solidFill>
                  <a:srgbClr val="C00000"/>
                </a:solidFill>
              </a:rPr>
              <a:t>For servers to tell clients that there is new or changed </a:t>
            </a:r>
            <a:r>
              <a:rPr lang="en-US" sz="2000" dirty="0" err="1" smtClean="0">
                <a:solidFill>
                  <a:srgbClr val="C00000"/>
                </a:solidFill>
              </a:rPr>
              <a:t>config</a:t>
            </a:r>
            <a:r>
              <a:rPr lang="en-US" sz="2000" dirty="0" smtClean="0">
                <a:solidFill>
                  <a:srgbClr val="C00000"/>
                </a:solidFill>
              </a:rPr>
              <a:t> info.  		Client in turn submits a Renew or Information  Request for the 		information.</a:t>
            </a:r>
          </a:p>
          <a:p>
            <a:pPr marL="514350" indent="-514350">
              <a:buNone/>
            </a:pPr>
            <a:r>
              <a:rPr lang="en-US" sz="2000" dirty="0" smtClean="0"/>
              <a:t>          	K.     Information Request – 11</a:t>
            </a:r>
          </a:p>
          <a:p>
            <a:pPr marL="514350" indent="-514350">
              <a:buNone/>
            </a:pPr>
            <a:r>
              <a:rPr lang="en-US" sz="2000" dirty="0" smtClean="0"/>
              <a:t>                         </a:t>
            </a:r>
            <a:r>
              <a:rPr lang="en-US" sz="2000" dirty="0" smtClean="0">
                <a:solidFill>
                  <a:srgbClr val="C00000"/>
                </a:solidFill>
              </a:rPr>
              <a:t>For clients to request new parameters</a:t>
            </a:r>
          </a:p>
          <a:p>
            <a:pPr marL="514350" indent="-514350">
              <a:buNone/>
            </a:pPr>
            <a:r>
              <a:rPr lang="en-US" sz="2000" dirty="0" smtClean="0"/>
              <a:t>          	L.     RELAY-FORW – 12</a:t>
            </a:r>
          </a:p>
          <a:p>
            <a:pPr marL="514350" indent="-514350">
              <a:buNone/>
            </a:pPr>
            <a:r>
              <a:rPr lang="en-US" sz="2000" dirty="0" smtClean="0"/>
              <a:t>                         For relays to forward  client messages to servers.  May either be 		forwarded directly or to other relay agents being encapsulated 		each time.</a:t>
            </a:r>
          </a:p>
          <a:p>
            <a:pPr marL="514350" indent="-514350">
              <a:buNone/>
            </a:pPr>
            <a:r>
              <a:rPr lang="en-US" sz="2000" dirty="0" smtClean="0"/>
              <a:t>          	M.     RELAY-REPL – 13</a:t>
            </a:r>
          </a:p>
          <a:p>
            <a:pPr marL="514350" indent="-514350">
              <a:buNone/>
            </a:pPr>
            <a:r>
              <a:rPr lang="en-US" sz="2000" dirty="0" smtClean="0"/>
              <a:t>                          For servers to send messages back to clients  same path back - 		through one or more relays.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DHCPv6 (RFC 3315)</a:t>
            </a:r>
            <a:endParaRPr lang="en-US" sz="2800" dirty="0"/>
          </a:p>
        </p:txBody>
      </p:sp>
      <p:sp>
        <p:nvSpPr>
          <p:cNvPr id="3" name="Content Placeholder 2"/>
          <p:cNvSpPr>
            <a:spLocks noGrp="1"/>
          </p:cNvSpPr>
          <p:nvPr>
            <p:ph idx="1"/>
          </p:nvPr>
        </p:nvSpPr>
        <p:spPr>
          <a:xfrm>
            <a:off x="457200" y="1371600"/>
            <a:ext cx="8229600" cy="5105400"/>
          </a:xfrm>
        </p:spPr>
        <p:txBody>
          <a:bodyPr>
            <a:normAutofit/>
          </a:bodyPr>
          <a:lstStyle/>
          <a:p>
            <a:pPr marL="514350" indent="-514350">
              <a:buNone/>
            </a:pPr>
            <a:r>
              <a:rPr lang="en-US" sz="2000" dirty="0" smtClean="0"/>
              <a:t> VI.		</a:t>
            </a:r>
            <a:r>
              <a:rPr lang="en-US" sz="2000" dirty="0" smtClean="0">
                <a:solidFill>
                  <a:srgbClr val="C00000"/>
                </a:solidFill>
              </a:rPr>
              <a:t>DHCP Message format</a:t>
            </a:r>
          </a:p>
          <a:p>
            <a:pPr marL="514350" indent="-514350">
              <a:buNone/>
            </a:pPr>
            <a:r>
              <a:rPr lang="en-US" sz="2000" dirty="0" smtClean="0"/>
              <a:t>        		A.     </a:t>
            </a:r>
            <a:r>
              <a:rPr lang="en-US" sz="2000" dirty="0" smtClean="0">
                <a:solidFill>
                  <a:srgbClr val="C00000"/>
                </a:solidFill>
              </a:rPr>
              <a:t>DHCP Header</a:t>
            </a:r>
          </a:p>
          <a:p>
            <a:pPr marL="514350" indent="-514350">
              <a:buNone/>
            </a:pPr>
            <a:r>
              <a:rPr lang="en-US" sz="2000" dirty="0" smtClean="0"/>
              <a:t>                        1.     Message type – 1 byte</a:t>
            </a:r>
          </a:p>
          <a:p>
            <a:pPr marL="514350" indent="-514350">
              <a:buNone/>
            </a:pPr>
            <a:r>
              <a:rPr lang="en-US" sz="2000" dirty="0" smtClean="0"/>
              <a:t>                        2.     Transaction ID – 3 bytes</a:t>
            </a:r>
          </a:p>
          <a:p>
            <a:pPr marL="514350" indent="-514350">
              <a:buNone/>
            </a:pPr>
            <a:r>
              <a:rPr lang="en-US" sz="2000" dirty="0" smtClean="0"/>
              <a:t>                        3.     Options – variable</a:t>
            </a:r>
          </a:p>
          <a:p>
            <a:pPr marL="514350" indent="-514350">
              <a:buNone/>
            </a:pPr>
            <a:r>
              <a:rPr lang="en-US" sz="2000" dirty="0" smtClean="0"/>
              <a:t>        		B.     DHCP Option fields</a:t>
            </a:r>
          </a:p>
          <a:p>
            <a:pPr marL="514350" indent="-514350">
              <a:buNone/>
            </a:pPr>
            <a:r>
              <a:rPr lang="en-US" sz="2000" dirty="0" smtClean="0"/>
              <a:t>              	        1.     Option Code – 2 bytes</a:t>
            </a:r>
          </a:p>
          <a:p>
            <a:pPr marL="514350" indent="-514350">
              <a:buNone/>
            </a:pPr>
            <a:r>
              <a:rPr lang="en-US" sz="2000" dirty="0" smtClean="0"/>
              <a:t>                        2.     Option Length – 2 bytes</a:t>
            </a:r>
          </a:p>
          <a:p>
            <a:pPr marL="514350" indent="-514350">
              <a:buNone/>
            </a:pPr>
            <a:r>
              <a:rPr lang="en-US" sz="2000" dirty="0" smtClean="0"/>
              <a:t>                        3.     Option Data – Variable</a:t>
            </a:r>
          </a:p>
          <a:p>
            <a:pPr marL="514350" indent="-514350">
              <a:buNone/>
            </a:pPr>
            <a:r>
              <a:rPr lang="en-US" sz="2000" dirty="0" smtClean="0"/>
              <a:t>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DHCPv6 (RFC 3315)</a:t>
            </a:r>
            <a:endParaRPr lang="en-US" sz="2800" dirty="0"/>
          </a:p>
        </p:txBody>
      </p:sp>
      <p:sp>
        <p:nvSpPr>
          <p:cNvPr id="3" name="Content Placeholder 2"/>
          <p:cNvSpPr>
            <a:spLocks noGrp="1"/>
          </p:cNvSpPr>
          <p:nvPr>
            <p:ph idx="1"/>
          </p:nvPr>
        </p:nvSpPr>
        <p:spPr>
          <a:xfrm>
            <a:off x="457200" y="1371600"/>
            <a:ext cx="8229600" cy="5105400"/>
          </a:xfrm>
        </p:spPr>
        <p:txBody>
          <a:bodyPr>
            <a:normAutofit fontScale="92500" lnSpcReduction="20000"/>
          </a:bodyPr>
          <a:lstStyle/>
          <a:p>
            <a:pPr marL="514350" indent="-514350">
              <a:buNone/>
            </a:pPr>
            <a:r>
              <a:rPr lang="en-US" sz="2000" dirty="0" smtClean="0"/>
              <a:t> VII.		</a:t>
            </a:r>
            <a:r>
              <a:rPr lang="en-US" sz="2000" dirty="0" smtClean="0">
                <a:solidFill>
                  <a:srgbClr val="C00000"/>
                </a:solidFill>
              </a:rPr>
              <a:t>DHCP Options</a:t>
            </a:r>
          </a:p>
          <a:p>
            <a:pPr marL="514350" indent="-514350">
              <a:buNone/>
            </a:pPr>
            <a:r>
              <a:rPr lang="en-US" sz="2000" dirty="0" smtClean="0"/>
              <a:t>        		A.     </a:t>
            </a:r>
            <a:r>
              <a:rPr lang="en-US" sz="2000" dirty="0" smtClean="0">
                <a:solidFill>
                  <a:srgbClr val="C00000"/>
                </a:solidFill>
              </a:rPr>
              <a:t>Client Identifier </a:t>
            </a:r>
            <a:r>
              <a:rPr lang="en-US" sz="2000" dirty="0" smtClean="0"/>
              <a:t>– 1</a:t>
            </a:r>
          </a:p>
          <a:p>
            <a:pPr marL="514350" indent="-514350">
              <a:buNone/>
            </a:pPr>
            <a:r>
              <a:rPr lang="en-US" sz="2000" dirty="0" smtClean="0"/>
              <a:t>              	         </a:t>
            </a:r>
            <a:r>
              <a:rPr lang="en-US" sz="2000" dirty="0" smtClean="0">
                <a:solidFill>
                  <a:srgbClr val="C00000"/>
                </a:solidFill>
              </a:rPr>
              <a:t>For the client DUID</a:t>
            </a:r>
          </a:p>
          <a:p>
            <a:pPr marL="514350" indent="-514350">
              <a:buNone/>
            </a:pPr>
            <a:r>
              <a:rPr lang="en-US" sz="2000" dirty="0" smtClean="0"/>
              <a:t>        		B.     </a:t>
            </a:r>
            <a:r>
              <a:rPr lang="en-US" sz="2000" dirty="0" smtClean="0">
                <a:solidFill>
                  <a:srgbClr val="C00000"/>
                </a:solidFill>
              </a:rPr>
              <a:t>Server Identifier </a:t>
            </a:r>
            <a:r>
              <a:rPr lang="en-US" sz="2000" dirty="0" smtClean="0"/>
              <a:t>– 2</a:t>
            </a:r>
          </a:p>
          <a:p>
            <a:pPr marL="514350" indent="-514350">
              <a:buNone/>
            </a:pPr>
            <a:r>
              <a:rPr lang="en-US" sz="2000" dirty="0" smtClean="0">
                <a:solidFill>
                  <a:srgbClr val="C00000"/>
                </a:solidFill>
              </a:rPr>
              <a:t>                          For the server DUID</a:t>
            </a:r>
          </a:p>
          <a:p>
            <a:pPr marL="514350" indent="-514350">
              <a:buNone/>
            </a:pPr>
            <a:r>
              <a:rPr lang="en-US" sz="2000" dirty="0" smtClean="0"/>
              <a:t>                 C.     </a:t>
            </a:r>
            <a:r>
              <a:rPr lang="en-US" sz="2000" dirty="0" smtClean="0">
                <a:solidFill>
                  <a:srgbClr val="C00000"/>
                </a:solidFill>
              </a:rPr>
              <a:t>Identity Association </a:t>
            </a:r>
            <a:r>
              <a:rPr lang="en-US" sz="2000" dirty="0" smtClean="0"/>
              <a:t>for </a:t>
            </a:r>
            <a:r>
              <a:rPr lang="en-US" sz="2000" dirty="0" err="1" smtClean="0"/>
              <a:t>Nontemporary</a:t>
            </a:r>
            <a:r>
              <a:rPr lang="en-US" sz="2000" dirty="0" smtClean="0"/>
              <a:t> Addresses (A_NA) – 3</a:t>
            </a:r>
          </a:p>
          <a:p>
            <a:pPr marL="514350" indent="-514350">
              <a:buNone/>
            </a:pPr>
            <a:r>
              <a:rPr lang="en-US" sz="2000" dirty="0" smtClean="0"/>
              <a:t>        		D.     Identity Association for Temporary Addresses (IA__TA) – 4</a:t>
            </a:r>
          </a:p>
          <a:p>
            <a:pPr marL="514350" indent="-514350">
              <a:buNone/>
            </a:pPr>
            <a:r>
              <a:rPr lang="en-US" sz="2000" dirty="0" smtClean="0"/>
              <a:t>        		E.      </a:t>
            </a:r>
            <a:r>
              <a:rPr lang="en-US" sz="2000" dirty="0" smtClean="0">
                <a:solidFill>
                  <a:srgbClr val="C00000"/>
                </a:solidFill>
              </a:rPr>
              <a:t>IA Address </a:t>
            </a:r>
            <a:r>
              <a:rPr lang="en-US" sz="2000" dirty="0" smtClean="0"/>
              <a:t>- 5 </a:t>
            </a:r>
          </a:p>
          <a:p>
            <a:pPr marL="514350" indent="-514350">
              <a:buNone/>
            </a:pPr>
            <a:r>
              <a:rPr lang="en-US" sz="2000" dirty="0" smtClean="0"/>
              <a:t>             	         Used to indicate the address associated with IA_NA  or IA_TA.</a:t>
            </a:r>
          </a:p>
          <a:p>
            <a:pPr marL="514350" indent="-514350">
              <a:buNone/>
            </a:pPr>
            <a:r>
              <a:rPr lang="en-US" sz="2000" dirty="0" smtClean="0"/>
              <a:t>        		F.     Option Request – 6</a:t>
            </a:r>
          </a:p>
          <a:p>
            <a:pPr marL="514350" indent="-514350">
              <a:buNone/>
            </a:pPr>
            <a:r>
              <a:rPr lang="en-US" sz="2000" dirty="0" smtClean="0"/>
              <a:t>             	        a.     Used in a message between client and server to identify a list of 			options.</a:t>
            </a:r>
          </a:p>
          <a:p>
            <a:pPr marL="514350" indent="-514350">
              <a:buNone/>
            </a:pPr>
            <a:r>
              <a:rPr lang="en-US" sz="2000" dirty="0" smtClean="0"/>
              <a:t>             	        b.     Can be in a Request, Renew, Rebind, Confirm, or Information 			Request message.</a:t>
            </a:r>
          </a:p>
          <a:p>
            <a:pPr marL="514350" indent="-514350">
              <a:buNone/>
            </a:pPr>
            <a:r>
              <a:rPr lang="en-US" sz="2000" dirty="0" smtClean="0"/>
              <a:t>             	        c.     Server can use this in a Reconfigure message for saying what is 			changed or added.</a:t>
            </a:r>
          </a:p>
          <a:p>
            <a:pPr marL="514350" indent="-514350">
              <a:buNone/>
            </a:pPr>
            <a:r>
              <a:rPr lang="en-US" sz="2000" dirty="0" smtClean="0"/>
              <a:t>       		  </a:t>
            </a:r>
          </a:p>
          <a:p>
            <a:pPr marL="514350" indent="-514350">
              <a:buNone/>
            </a:pPr>
            <a:r>
              <a:rPr lang="en-US" sz="2000" dirty="0" smtClean="0"/>
              <a:t>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DHCPv6 (RFC 3315)</a:t>
            </a:r>
            <a:endParaRPr lang="en-US" sz="2800" dirty="0"/>
          </a:p>
        </p:txBody>
      </p:sp>
      <p:sp>
        <p:nvSpPr>
          <p:cNvPr id="3" name="Content Placeholder 2"/>
          <p:cNvSpPr>
            <a:spLocks noGrp="1"/>
          </p:cNvSpPr>
          <p:nvPr>
            <p:ph idx="1"/>
          </p:nvPr>
        </p:nvSpPr>
        <p:spPr>
          <a:xfrm>
            <a:off x="457200" y="1371600"/>
            <a:ext cx="8229600" cy="5105400"/>
          </a:xfrm>
        </p:spPr>
        <p:txBody>
          <a:bodyPr>
            <a:normAutofit/>
          </a:bodyPr>
          <a:lstStyle/>
          <a:p>
            <a:pPr marL="514350" indent="-514350">
              <a:buNone/>
            </a:pPr>
            <a:r>
              <a:rPr lang="en-US" sz="2000" dirty="0" smtClean="0"/>
              <a:t>        		 G.     Preference – 7</a:t>
            </a:r>
          </a:p>
          <a:p>
            <a:pPr marL="514350" indent="-514350">
              <a:buNone/>
            </a:pPr>
            <a:r>
              <a:rPr lang="en-US" sz="2000" dirty="0" smtClean="0"/>
              <a:t>             	         </a:t>
            </a:r>
            <a:r>
              <a:rPr lang="en-US" sz="2000" dirty="0" smtClean="0">
                <a:solidFill>
                  <a:srgbClr val="C00000"/>
                </a:solidFill>
              </a:rPr>
              <a:t>Sent by a server to convince the client to use it as it’s DHCP 		server</a:t>
            </a:r>
          </a:p>
          <a:p>
            <a:pPr marL="514350" indent="-514350">
              <a:buNone/>
            </a:pPr>
            <a:r>
              <a:rPr lang="en-US" sz="2000" dirty="0" smtClean="0"/>
              <a:t>        		H.     Elapsed Time – 8</a:t>
            </a:r>
          </a:p>
          <a:p>
            <a:pPr marL="514350" indent="-514350">
              <a:buNone/>
            </a:pPr>
            <a:r>
              <a:rPr lang="en-US" sz="2000" dirty="0" smtClean="0"/>
              <a:t>             	         Time when the client started the DHCP transaction.</a:t>
            </a:r>
          </a:p>
          <a:p>
            <a:pPr marL="514350" indent="-514350">
              <a:buNone/>
            </a:pPr>
            <a:r>
              <a:rPr lang="en-US" sz="2000" dirty="0" smtClean="0"/>
              <a:t>        		 I.      Relay Message – 9</a:t>
            </a:r>
          </a:p>
          <a:p>
            <a:pPr marL="514350" indent="-514350">
              <a:buNone/>
            </a:pPr>
            <a:r>
              <a:rPr lang="en-US" sz="2000" dirty="0" smtClean="0"/>
              <a:t>             	         Has the original message in a Relay forward or Relay reply.</a:t>
            </a:r>
          </a:p>
          <a:p>
            <a:pPr marL="514350" indent="-514350">
              <a:buNone/>
            </a:pPr>
            <a:r>
              <a:rPr lang="en-US" sz="2000" dirty="0" smtClean="0"/>
              <a:t>        		J.      Authentication – 11</a:t>
            </a:r>
          </a:p>
          <a:p>
            <a:pPr marL="514350" indent="-514350">
              <a:buNone/>
            </a:pPr>
            <a:r>
              <a:rPr lang="en-US" sz="2000" dirty="0" smtClean="0"/>
              <a:t>            	        Has the information to authenticate the identity and content of   		DHCP messages.</a:t>
            </a:r>
          </a:p>
          <a:p>
            <a:pPr marL="514350" indent="-514350">
              <a:buNone/>
            </a:pPr>
            <a:r>
              <a:rPr lang="en-US" sz="2000" dirty="0" smtClean="0"/>
              <a:t>        		K.     Server </a:t>
            </a:r>
            <a:r>
              <a:rPr lang="en-US" sz="2000" dirty="0" err="1" smtClean="0"/>
              <a:t>Unicast</a:t>
            </a:r>
            <a:r>
              <a:rPr lang="en-US" sz="2000" dirty="0" smtClean="0"/>
              <a:t> – 12</a:t>
            </a:r>
          </a:p>
          <a:p>
            <a:pPr marL="514350" indent="-514350">
              <a:buNone/>
            </a:pPr>
            <a:r>
              <a:rPr lang="en-US" sz="2000" dirty="0" smtClean="0"/>
              <a:t>            	</a:t>
            </a:r>
            <a:r>
              <a:rPr lang="en-US" sz="2000" dirty="0" smtClean="0">
                <a:solidFill>
                  <a:srgbClr val="C00000"/>
                </a:solidFill>
              </a:rPr>
              <a:t>        IP address of the server for the client to use to communicate</a:t>
            </a:r>
            <a:r>
              <a:rPr lang="en-US" sz="2000" dirty="0" smtClean="0"/>
              <a:t>.</a:t>
            </a:r>
          </a:p>
          <a:p>
            <a:pPr marL="514350" indent="-514350">
              <a:buNone/>
            </a:pPr>
            <a:r>
              <a:rPr lang="en-US" sz="2000" dirty="0" smtClean="0"/>
              <a:t> </a:t>
            </a:r>
          </a:p>
          <a:p>
            <a:pPr marL="514350" indent="-514350">
              <a:buNone/>
            </a:pPr>
            <a:r>
              <a:rPr lang="en-US" sz="2000" dirty="0" smtClean="0"/>
              <a: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DHCPv6 (RFC 3315)</a:t>
            </a:r>
            <a:endParaRPr lang="en-US" sz="2800" dirty="0"/>
          </a:p>
        </p:txBody>
      </p:sp>
      <p:sp>
        <p:nvSpPr>
          <p:cNvPr id="3" name="Content Placeholder 2"/>
          <p:cNvSpPr>
            <a:spLocks noGrp="1"/>
          </p:cNvSpPr>
          <p:nvPr>
            <p:ph idx="1"/>
          </p:nvPr>
        </p:nvSpPr>
        <p:spPr>
          <a:xfrm>
            <a:off x="457200" y="1371600"/>
            <a:ext cx="8229600" cy="5257800"/>
          </a:xfrm>
        </p:spPr>
        <p:txBody>
          <a:bodyPr>
            <a:normAutofit fontScale="85000" lnSpcReduction="20000"/>
          </a:bodyPr>
          <a:lstStyle/>
          <a:p>
            <a:pPr marL="514350" indent="-514350">
              <a:buNone/>
            </a:pPr>
            <a:r>
              <a:rPr lang="en-US" sz="2000" dirty="0" smtClean="0"/>
              <a:t>VIII.		</a:t>
            </a:r>
            <a:r>
              <a:rPr lang="en-US" sz="2200" dirty="0" smtClean="0"/>
              <a:t>Header fields in Relay Agent and server messages</a:t>
            </a:r>
          </a:p>
          <a:p>
            <a:pPr marL="514350" indent="-514350">
              <a:buNone/>
            </a:pPr>
            <a:r>
              <a:rPr lang="en-US" sz="2200" dirty="0" smtClean="0"/>
              <a:t>        		A.     Message type – 1 byte</a:t>
            </a:r>
          </a:p>
          <a:p>
            <a:pPr marL="514350" indent="-514350">
              <a:buNone/>
            </a:pPr>
            <a:r>
              <a:rPr lang="en-US" sz="2200" dirty="0" smtClean="0"/>
              <a:t>        		B.     Hop count – 1 byte</a:t>
            </a:r>
          </a:p>
          <a:p>
            <a:pPr marL="514350" indent="-514350">
              <a:buNone/>
            </a:pPr>
            <a:r>
              <a:rPr lang="en-US" sz="2200" dirty="0" smtClean="0"/>
              <a:t>        		C.     Link Address – 16 bytes</a:t>
            </a:r>
          </a:p>
          <a:p>
            <a:pPr marL="514350" indent="-514350">
              <a:buNone/>
            </a:pPr>
            <a:r>
              <a:rPr lang="en-US" sz="2200" dirty="0" smtClean="0"/>
              <a:t>        		D.     Peer Address – 16 bytes</a:t>
            </a:r>
          </a:p>
          <a:p>
            <a:pPr marL="514350" indent="-514350">
              <a:buNone/>
            </a:pPr>
            <a:r>
              <a:rPr lang="en-US" sz="2200" dirty="0" smtClean="0"/>
              <a:t>        		E.     Options – variable</a:t>
            </a:r>
          </a:p>
          <a:p>
            <a:pPr marL="514350" indent="-514350">
              <a:buNone/>
            </a:pPr>
            <a:r>
              <a:rPr lang="en-US" sz="2200" dirty="0" smtClean="0"/>
              <a:t>IX.		</a:t>
            </a:r>
            <a:r>
              <a:rPr lang="en-US" sz="2200" dirty="0" smtClean="0">
                <a:solidFill>
                  <a:srgbClr val="C00000"/>
                </a:solidFill>
              </a:rPr>
              <a:t>DHCP Unique Identifier</a:t>
            </a:r>
          </a:p>
          <a:p>
            <a:pPr marL="514350" indent="-514350">
              <a:buNone/>
            </a:pPr>
            <a:r>
              <a:rPr lang="en-US" sz="2200" dirty="0" smtClean="0"/>
              <a:t>        		A.     </a:t>
            </a:r>
            <a:r>
              <a:rPr lang="en-US" sz="2200" dirty="0" smtClean="0">
                <a:solidFill>
                  <a:srgbClr val="C00000"/>
                </a:solidFill>
              </a:rPr>
              <a:t>Each DHCP client and server has one</a:t>
            </a:r>
            <a:r>
              <a:rPr lang="en-US" sz="2200" dirty="0" smtClean="0"/>
              <a:t>.</a:t>
            </a:r>
          </a:p>
          <a:p>
            <a:pPr marL="514350" indent="-514350">
              <a:buNone/>
            </a:pPr>
            <a:r>
              <a:rPr lang="en-US" sz="2200" dirty="0" smtClean="0"/>
              <a:t>        		B.     </a:t>
            </a:r>
            <a:r>
              <a:rPr lang="en-US" sz="2200" dirty="0" smtClean="0">
                <a:solidFill>
                  <a:srgbClr val="C00000"/>
                </a:solidFill>
              </a:rPr>
              <a:t>Server uses it for sending the configuration needed for a specific 		client</a:t>
            </a:r>
            <a:r>
              <a:rPr lang="en-US" sz="2200" dirty="0" smtClean="0"/>
              <a:t>.</a:t>
            </a:r>
          </a:p>
          <a:p>
            <a:pPr marL="514350" indent="-514350">
              <a:buNone/>
            </a:pPr>
            <a:r>
              <a:rPr lang="en-US" sz="2200" dirty="0" smtClean="0"/>
              <a:t>        		C.     </a:t>
            </a:r>
            <a:r>
              <a:rPr lang="en-US" sz="2200" dirty="0" smtClean="0">
                <a:solidFill>
                  <a:srgbClr val="C00000"/>
                </a:solidFill>
              </a:rPr>
              <a:t>Should not be changed once assigned.</a:t>
            </a:r>
          </a:p>
          <a:p>
            <a:pPr marL="514350" indent="-514350">
              <a:buNone/>
            </a:pPr>
            <a:r>
              <a:rPr lang="en-US" sz="2200" dirty="0" smtClean="0"/>
              <a:t>        		D.     Types</a:t>
            </a:r>
          </a:p>
          <a:p>
            <a:pPr marL="514350" indent="-514350">
              <a:buNone/>
            </a:pPr>
            <a:r>
              <a:rPr lang="en-US" sz="2200" dirty="0" smtClean="0"/>
              <a:t>              	        1.     Link-layer address plus time (DUID-LLT)</a:t>
            </a:r>
          </a:p>
          <a:p>
            <a:pPr marL="514350" indent="-514350">
              <a:buNone/>
            </a:pPr>
            <a:r>
              <a:rPr lang="en-US" sz="2200" dirty="0" smtClean="0"/>
              <a:t>              	        2.     Vendor-specific unique ID based on enterprise 					number(DUID-EN)</a:t>
            </a:r>
          </a:p>
          <a:p>
            <a:pPr marL="514350" indent="-514350">
              <a:buNone/>
            </a:pPr>
            <a:r>
              <a:rPr lang="en-US" sz="2200" dirty="0" smtClean="0"/>
              <a:t>              	        3.     Link-layer address (DUID-LL)</a:t>
            </a:r>
          </a:p>
          <a:p>
            <a:pPr marL="514350" indent="-514350">
              <a:buNone/>
            </a:pPr>
            <a:endParaRPr lang="en-US" sz="2200" dirty="0" smtClean="0"/>
          </a:p>
          <a:p>
            <a:pPr marL="514350" indent="-514350">
              <a:buNone/>
            </a:pPr>
            <a:r>
              <a:rPr lang="en-US" sz="2200" dirty="0" smtClean="0"/>
              <a: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DHCPv6 (RFC 3315)</a:t>
            </a:r>
            <a:endParaRPr lang="en-US" sz="2800" dirty="0"/>
          </a:p>
        </p:txBody>
      </p:sp>
      <p:sp>
        <p:nvSpPr>
          <p:cNvPr id="3" name="Content Placeholder 2"/>
          <p:cNvSpPr>
            <a:spLocks noGrp="1"/>
          </p:cNvSpPr>
          <p:nvPr>
            <p:ph idx="1"/>
          </p:nvPr>
        </p:nvSpPr>
        <p:spPr>
          <a:xfrm>
            <a:off x="457200" y="1371600"/>
            <a:ext cx="8229600" cy="5257800"/>
          </a:xfrm>
        </p:spPr>
        <p:txBody>
          <a:bodyPr>
            <a:normAutofit fontScale="92500"/>
          </a:bodyPr>
          <a:lstStyle/>
          <a:p>
            <a:pPr marL="514350" indent="-514350">
              <a:buNone/>
            </a:pPr>
            <a:r>
              <a:rPr lang="en-US" sz="2200" dirty="0" smtClean="0"/>
              <a:t>X.		</a:t>
            </a:r>
            <a:r>
              <a:rPr lang="en-US" sz="2200" dirty="0" smtClean="0">
                <a:solidFill>
                  <a:srgbClr val="C00000"/>
                </a:solidFill>
              </a:rPr>
              <a:t>Identity Association</a:t>
            </a:r>
          </a:p>
          <a:p>
            <a:pPr marL="514350" indent="-514350">
              <a:buNone/>
            </a:pPr>
            <a:r>
              <a:rPr lang="en-US" sz="2200" dirty="0" smtClean="0"/>
              <a:t>        		</a:t>
            </a:r>
            <a:r>
              <a:rPr lang="en-US" sz="2200" dirty="0" smtClean="0">
                <a:solidFill>
                  <a:srgbClr val="C00000"/>
                </a:solidFill>
              </a:rPr>
              <a:t>A.     An object for the client and server to use for the identification 		and management of a group of addresses.</a:t>
            </a:r>
          </a:p>
          <a:p>
            <a:pPr marL="514350" indent="-514350">
              <a:buNone/>
            </a:pPr>
            <a:r>
              <a:rPr lang="en-US" sz="2200" dirty="0" smtClean="0">
                <a:solidFill>
                  <a:srgbClr val="C00000"/>
                </a:solidFill>
              </a:rPr>
              <a:t>        		B.     IAID is chosen by the client to identify a group of addresses for 		one of it’s interfaces.  It is used to get the configuration for 		the interface from the server.</a:t>
            </a:r>
          </a:p>
          <a:p>
            <a:pPr marL="514350" indent="-514350">
              <a:buNone/>
            </a:pPr>
            <a:r>
              <a:rPr lang="en-US" sz="2200" dirty="0" smtClean="0">
                <a:solidFill>
                  <a:srgbClr val="C00000"/>
                </a:solidFill>
              </a:rPr>
              <a:t>         	C.     Configuration is chosen from the following criteria</a:t>
            </a:r>
          </a:p>
          <a:p>
            <a:pPr marL="514350" indent="-514350">
              <a:buNone/>
            </a:pPr>
            <a:r>
              <a:rPr lang="en-US" sz="2200" dirty="0" smtClean="0">
                <a:solidFill>
                  <a:srgbClr val="C00000"/>
                </a:solidFill>
              </a:rPr>
              <a:t>               	        1.     The link that the client is connected to.</a:t>
            </a:r>
          </a:p>
          <a:p>
            <a:pPr marL="514350" indent="-514350">
              <a:buNone/>
            </a:pPr>
            <a:r>
              <a:rPr lang="en-US" sz="2200" dirty="0" smtClean="0">
                <a:solidFill>
                  <a:srgbClr val="C00000"/>
                </a:solidFill>
              </a:rPr>
              <a:t>               	        2.     DUID of the client</a:t>
            </a:r>
          </a:p>
          <a:p>
            <a:pPr marL="514350" indent="-514350">
              <a:buNone/>
            </a:pPr>
            <a:r>
              <a:rPr lang="en-US" sz="2200" dirty="0" smtClean="0">
                <a:solidFill>
                  <a:srgbClr val="C00000"/>
                </a:solidFill>
              </a:rPr>
              <a:t>                        3.     Other information given through options from the client </a:t>
            </a:r>
          </a:p>
          <a:p>
            <a:pPr marL="514350" indent="-514350">
              <a:buNone/>
            </a:pPr>
            <a:r>
              <a:rPr lang="en-US" sz="2200" dirty="0" smtClean="0">
                <a:solidFill>
                  <a:srgbClr val="C00000"/>
                </a:solidFill>
              </a:rPr>
              <a:t>                        4.     Added options from Relay Agents</a:t>
            </a:r>
          </a:p>
          <a:p>
            <a:pPr marL="514350" indent="-514350">
              <a:buNone/>
            </a:pPr>
            <a:r>
              <a:rPr lang="en-US" sz="2200" dirty="0" smtClean="0"/>
              <a:t>XI.		</a:t>
            </a:r>
            <a:r>
              <a:rPr lang="en-US" sz="2200" dirty="0" smtClean="0">
                <a:solidFill>
                  <a:srgbClr val="C00000"/>
                </a:solidFill>
              </a:rPr>
              <a:t>Security</a:t>
            </a:r>
          </a:p>
          <a:p>
            <a:pPr marL="514350" indent="-514350">
              <a:buNone/>
            </a:pPr>
            <a:r>
              <a:rPr lang="en-US" sz="2200" dirty="0" smtClean="0">
                <a:solidFill>
                  <a:srgbClr val="C00000"/>
                </a:solidFill>
              </a:rPr>
              <a:t>                To exchange messages securely IPSec is used</a:t>
            </a:r>
            <a:r>
              <a:rPr lang="en-US" sz="2200" dirty="0" smtClean="0"/>
              <a:t>.</a:t>
            </a:r>
          </a:p>
          <a:p>
            <a:pPr marL="514350" indent="-514350">
              <a:buNone/>
            </a:pPr>
            <a:r>
              <a:rPr lang="en-US" sz="2200" dirty="0" smtClean="0"/>
              <a: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Auto-Configuration Process</a:t>
            </a:r>
            <a:endParaRPr lang="en-US" sz="2800" dirty="0"/>
          </a:p>
        </p:txBody>
      </p:sp>
      <p:sp>
        <p:nvSpPr>
          <p:cNvPr id="3" name="Content Placeholder 2"/>
          <p:cNvSpPr>
            <a:spLocks noGrp="1"/>
          </p:cNvSpPr>
          <p:nvPr>
            <p:ph idx="1"/>
          </p:nvPr>
        </p:nvSpPr>
        <p:spPr>
          <a:xfrm>
            <a:off x="457200" y="1371600"/>
            <a:ext cx="8229600" cy="5105400"/>
          </a:xfrm>
        </p:spPr>
        <p:txBody>
          <a:bodyPr>
            <a:normAutofit fontScale="92500"/>
          </a:bodyPr>
          <a:lstStyle/>
          <a:p>
            <a:pPr marL="457200" indent="-457200">
              <a:buNone/>
            </a:pPr>
            <a:r>
              <a:rPr lang="en-US" sz="2400" dirty="0" smtClean="0"/>
              <a:t>I.		</a:t>
            </a:r>
            <a:r>
              <a:rPr lang="en-US" sz="2400" dirty="0" smtClean="0">
                <a:solidFill>
                  <a:srgbClr val="C00000"/>
                </a:solidFill>
              </a:rPr>
              <a:t>When a IPv6 device is connected it sends a link-local 		multicast router solicitation request for 			parameters.</a:t>
            </a:r>
          </a:p>
          <a:p>
            <a:pPr marL="457200" indent="-457200">
              <a:buNone/>
            </a:pPr>
            <a:r>
              <a:rPr lang="en-US" sz="2400" dirty="0" smtClean="0"/>
              <a:t>II.		Router responds with router advertisement packet.  	Contains:</a:t>
            </a:r>
          </a:p>
          <a:p>
            <a:pPr marL="457200" indent="-457200">
              <a:buNone/>
            </a:pPr>
            <a:r>
              <a:rPr lang="en-US" sz="2400" dirty="0" smtClean="0"/>
              <a:t>       		A.     Managed Address Configuration Flag (</a:t>
            </a:r>
            <a:r>
              <a:rPr lang="en-US" sz="2400" dirty="0" smtClean="0">
                <a:solidFill>
                  <a:srgbClr val="C00000"/>
                </a:solidFill>
              </a:rPr>
              <a:t>M Flag</a:t>
            </a:r>
            <a:r>
              <a:rPr lang="en-US" sz="2400" dirty="0" smtClean="0"/>
              <a:t>)</a:t>
            </a:r>
          </a:p>
          <a:p>
            <a:pPr marL="457200" indent="-457200">
              <a:buNone/>
            </a:pPr>
            <a:r>
              <a:rPr lang="en-US" sz="2400" dirty="0" smtClean="0"/>
              <a:t>             	         </a:t>
            </a:r>
            <a:r>
              <a:rPr lang="en-US" sz="2400" dirty="0" smtClean="0">
                <a:solidFill>
                  <a:srgbClr val="C00000"/>
                </a:solidFill>
              </a:rPr>
              <a:t>When 1 is indicated, it means a configuration 			protocol like  DHCPv6 should be used for a </a:t>
            </a:r>
            <a:r>
              <a:rPr lang="en-US" sz="2400" dirty="0" err="1" smtClean="0">
                <a:solidFill>
                  <a:srgbClr val="C00000"/>
                </a:solidFill>
              </a:rPr>
              <a:t>stateful</a:t>
            </a:r>
            <a:r>
              <a:rPr lang="en-US" sz="2400" dirty="0" smtClean="0">
                <a:solidFill>
                  <a:srgbClr val="C00000"/>
                </a:solidFill>
              </a:rPr>
              <a:t> 		address.</a:t>
            </a:r>
          </a:p>
          <a:p>
            <a:pPr marL="457200" indent="-457200">
              <a:buNone/>
            </a:pPr>
            <a:r>
              <a:rPr lang="en-US" sz="2400" dirty="0" smtClean="0"/>
              <a:t>		B.     Other </a:t>
            </a:r>
            <a:r>
              <a:rPr lang="en-US" sz="2400" dirty="0" err="1" smtClean="0"/>
              <a:t>Stateful</a:t>
            </a:r>
            <a:r>
              <a:rPr lang="en-US" sz="2400" dirty="0" smtClean="0"/>
              <a:t> Configuration Flag (</a:t>
            </a:r>
            <a:r>
              <a:rPr lang="en-US" sz="2400" dirty="0" smtClean="0">
                <a:solidFill>
                  <a:srgbClr val="C00000"/>
                </a:solidFill>
              </a:rPr>
              <a:t>O Flag</a:t>
            </a:r>
            <a:r>
              <a:rPr lang="en-US" sz="2400" dirty="0" smtClean="0"/>
              <a:t>)</a:t>
            </a:r>
          </a:p>
          <a:p>
            <a:pPr marL="457200" indent="-457200">
              <a:buNone/>
            </a:pPr>
            <a:r>
              <a:rPr lang="en-US" sz="2400" dirty="0" smtClean="0"/>
              <a:t>       	</a:t>
            </a:r>
            <a:r>
              <a:rPr lang="en-US" sz="2400" dirty="0" smtClean="0">
                <a:solidFill>
                  <a:srgbClr val="C00000"/>
                </a:solidFill>
              </a:rPr>
              <a:t>              When set at 1, the host should use a configuration      		protocol for other TCP/IP parameters</a:t>
            </a:r>
            <a:r>
              <a:rPr lang="en-US" sz="2400" dirty="0" smtClean="0"/>
              <a:t>.</a:t>
            </a:r>
          </a:p>
          <a:p>
            <a:pPr marL="457200" indent="-457200">
              <a:buNone/>
            </a:pPr>
            <a:r>
              <a:rPr lang="en-US" sz="2400" dirty="0" smtClean="0"/>
              <a:t>		C.     DHCPv6 servers and relay agents use UDP port 547.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Auto-Configuration process continued</a:t>
            </a:r>
            <a:endParaRPr lang="en-US" sz="2800" dirty="0"/>
          </a:p>
        </p:txBody>
      </p:sp>
      <p:sp>
        <p:nvSpPr>
          <p:cNvPr id="3" name="Content Placeholder 2"/>
          <p:cNvSpPr>
            <a:spLocks noGrp="1"/>
          </p:cNvSpPr>
          <p:nvPr>
            <p:ph idx="1"/>
          </p:nvPr>
        </p:nvSpPr>
        <p:spPr>
          <a:xfrm>
            <a:off x="457200" y="1295400"/>
            <a:ext cx="8229600" cy="5105400"/>
          </a:xfrm>
        </p:spPr>
        <p:txBody>
          <a:bodyPr>
            <a:normAutofit fontScale="85000" lnSpcReduction="20000"/>
          </a:bodyPr>
          <a:lstStyle/>
          <a:p>
            <a:pPr marL="0" indent="-457200">
              <a:spcBef>
                <a:spcPts val="0"/>
              </a:spcBef>
              <a:buNone/>
            </a:pPr>
            <a:r>
              <a:rPr lang="en-US" sz="2400" dirty="0" smtClean="0"/>
              <a:t>III.	M and O values combined</a:t>
            </a:r>
          </a:p>
          <a:p>
            <a:pPr marL="0" indent="-457200">
              <a:spcBef>
                <a:spcPts val="0"/>
              </a:spcBef>
              <a:buNone/>
            </a:pPr>
            <a:r>
              <a:rPr lang="en-US" sz="2400" dirty="0" smtClean="0"/>
              <a:t>	A.     </a:t>
            </a:r>
            <a:r>
              <a:rPr lang="en-US" sz="2400" dirty="0" smtClean="0">
                <a:solidFill>
                  <a:srgbClr val="C00000"/>
                </a:solidFill>
              </a:rPr>
              <a:t>M and O at zero</a:t>
            </a:r>
          </a:p>
          <a:p>
            <a:pPr marL="0" indent="-457200">
              <a:spcBef>
                <a:spcPts val="0"/>
              </a:spcBef>
              <a:buNone/>
            </a:pPr>
            <a:r>
              <a:rPr lang="en-US" sz="2400" dirty="0" smtClean="0"/>
              <a:t>       	</a:t>
            </a:r>
            <a:r>
              <a:rPr lang="en-US" sz="2400" dirty="0" smtClean="0">
                <a:solidFill>
                  <a:srgbClr val="C00000"/>
                </a:solidFill>
              </a:rPr>
              <a:t>        1.     No DHCPv6 server</a:t>
            </a:r>
          </a:p>
          <a:p>
            <a:pPr marL="0" indent="-457200">
              <a:spcBef>
                <a:spcPts val="0"/>
              </a:spcBef>
              <a:buNone/>
            </a:pPr>
            <a:r>
              <a:rPr lang="en-US" sz="2400" dirty="0" smtClean="0">
                <a:solidFill>
                  <a:srgbClr val="C00000"/>
                </a:solidFill>
              </a:rPr>
              <a:t>                        2.     Device uses router advertisement for non-link-			local address.</a:t>
            </a:r>
          </a:p>
          <a:p>
            <a:pPr marL="0" indent="-457200">
              <a:spcBef>
                <a:spcPts val="0"/>
              </a:spcBef>
              <a:buNone/>
            </a:pPr>
            <a:r>
              <a:rPr lang="en-US" sz="2400" dirty="0" smtClean="0">
                <a:solidFill>
                  <a:srgbClr val="C00000"/>
                </a:solidFill>
              </a:rPr>
              <a:t>                        3.     Manual configuration for other parameters.</a:t>
            </a:r>
          </a:p>
          <a:p>
            <a:pPr marL="0" indent="-457200">
              <a:spcBef>
                <a:spcPts val="0"/>
              </a:spcBef>
              <a:buNone/>
            </a:pPr>
            <a:r>
              <a:rPr lang="en-US" sz="2400" dirty="0" smtClean="0">
                <a:solidFill>
                  <a:srgbClr val="C00000"/>
                </a:solidFill>
              </a:rPr>
              <a:t>       	        4.     Good for small organizations and individuals.</a:t>
            </a:r>
          </a:p>
          <a:p>
            <a:pPr marL="0" indent="-457200">
              <a:spcBef>
                <a:spcPts val="0"/>
              </a:spcBef>
              <a:buNone/>
            </a:pPr>
            <a:r>
              <a:rPr lang="en-US" sz="2400" dirty="0" smtClean="0"/>
              <a:t>	B.     </a:t>
            </a:r>
            <a:r>
              <a:rPr lang="en-US" sz="2400" dirty="0" smtClean="0">
                <a:solidFill>
                  <a:srgbClr val="C00000"/>
                </a:solidFill>
              </a:rPr>
              <a:t>M and O at one</a:t>
            </a:r>
          </a:p>
          <a:p>
            <a:pPr marL="0" indent="-457200">
              <a:spcBef>
                <a:spcPts val="0"/>
              </a:spcBef>
              <a:buNone/>
            </a:pPr>
            <a:r>
              <a:rPr lang="en-US" sz="2400" dirty="0" smtClean="0">
                <a:solidFill>
                  <a:srgbClr val="C00000"/>
                </a:solidFill>
              </a:rPr>
              <a:t>                         1.     IPv6 address and configuration obtained from 	</a:t>
            </a:r>
          </a:p>
          <a:p>
            <a:pPr marL="0" indent="-457200">
              <a:spcBef>
                <a:spcPts val="0"/>
              </a:spcBef>
              <a:buNone/>
            </a:pPr>
            <a:r>
              <a:rPr lang="en-US" sz="2400" dirty="0" smtClean="0">
                <a:solidFill>
                  <a:srgbClr val="C00000"/>
                </a:solidFill>
              </a:rPr>
              <a:t>          		      DHCPv6 server.</a:t>
            </a:r>
          </a:p>
          <a:p>
            <a:pPr marL="0" indent="-457200">
              <a:spcBef>
                <a:spcPts val="0"/>
              </a:spcBef>
              <a:buNone/>
            </a:pPr>
            <a:r>
              <a:rPr lang="en-US" sz="2400" dirty="0" smtClean="0">
                <a:solidFill>
                  <a:srgbClr val="C00000"/>
                </a:solidFill>
              </a:rPr>
              <a:t>                         2.     Called DHCPv6 </a:t>
            </a:r>
            <a:r>
              <a:rPr lang="en-US" sz="2400" dirty="0" err="1" smtClean="0">
                <a:solidFill>
                  <a:srgbClr val="C00000"/>
                </a:solidFill>
              </a:rPr>
              <a:t>stateful</a:t>
            </a:r>
            <a:r>
              <a:rPr lang="en-US" sz="2400" dirty="0" smtClean="0">
                <a:solidFill>
                  <a:srgbClr val="C00000"/>
                </a:solidFill>
              </a:rPr>
              <a:t> addressing.</a:t>
            </a:r>
            <a:r>
              <a:rPr lang="en-US" sz="2400" dirty="0" smtClean="0"/>
              <a:t>	</a:t>
            </a:r>
          </a:p>
          <a:p>
            <a:pPr marL="0" indent="-457200">
              <a:spcBef>
                <a:spcPts val="0"/>
              </a:spcBef>
              <a:buNone/>
            </a:pPr>
            <a:r>
              <a:rPr lang="en-US" sz="2400" dirty="0" smtClean="0"/>
              <a:t>	C.     </a:t>
            </a:r>
            <a:r>
              <a:rPr lang="en-US" sz="2400" dirty="0" smtClean="0">
                <a:solidFill>
                  <a:srgbClr val="C00000"/>
                </a:solidFill>
              </a:rPr>
              <a:t>M is zero and O is one</a:t>
            </a:r>
          </a:p>
          <a:p>
            <a:pPr marL="0" indent="-457200">
              <a:spcBef>
                <a:spcPts val="0"/>
              </a:spcBef>
              <a:buNone/>
            </a:pPr>
            <a:r>
              <a:rPr lang="en-US" sz="2400" dirty="0" smtClean="0"/>
              <a:t>      	</a:t>
            </a:r>
            <a:r>
              <a:rPr lang="en-US" sz="2400" dirty="0" smtClean="0">
                <a:solidFill>
                  <a:srgbClr val="C00000"/>
                </a:solidFill>
              </a:rPr>
              <a:t>        1.     Use stateless auto-</a:t>
            </a:r>
            <a:r>
              <a:rPr lang="en-US" sz="2400" dirty="0" err="1" smtClean="0">
                <a:solidFill>
                  <a:srgbClr val="C00000"/>
                </a:solidFill>
              </a:rPr>
              <a:t>config</a:t>
            </a:r>
            <a:r>
              <a:rPr lang="en-US" sz="2400" dirty="0" smtClean="0">
                <a:solidFill>
                  <a:srgbClr val="C00000"/>
                </a:solidFill>
              </a:rPr>
              <a:t> address </a:t>
            </a:r>
          </a:p>
          <a:p>
            <a:pPr marL="0" indent="-457200">
              <a:spcBef>
                <a:spcPts val="0"/>
              </a:spcBef>
              <a:buNone/>
            </a:pPr>
            <a:r>
              <a:rPr lang="en-US" sz="2400" dirty="0" smtClean="0">
                <a:solidFill>
                  <a:srgbClr val="C00000"/>
                </a:solidFill>
              </a:rPr>
              <a:t>      	        2.     Obtain configuration from DHCPv6 server.</a:t>
            </a:r>
          </a:p>
          <a:p>
            <a:pPr marL="0" indent="-457200">
              <a:spcBef>
                <a:spcPts val="0"/>
              </a:spcBef>
              <a:buNone/>
            </a:pPr>
            <a:r>
              <a:rPr lang="en-US" sz="2400" dirty="0" smtClean="0">
                <a:solidFill>
                  <a:srgbClr val="C00000"/>
                </a:solidFill>
              </a:rPr>
              <a:t>      	        3.     Called DHCPv6 stateless addressing</a:t>
            </a:r>
          </a:p>
          <a:p>
            <a:pPr marL="0" indent="-457200">
              <a:spcBef>
                <a:spcPts val="0"/>
              </a:spcBef>
              <a:buNone/>
            </a:pPr>
            <a:r>
              <a:rPr lang="en-US" sz="2400" dirty="0" smtClean="0"/>
              <a:t>                D.     </a:t>
            </a:r>
            <a:r>
              <a:rPr lang="en-US" sz="2400" dirty="0" smtClean="0">
                <a:solidFill>
                  <a:srgbClr val="C00000"/>
                </a:solidFill>
              </a:rPr>
              <a:t>M is 1 and O is zero  </a:t>
            </a:r>
          </a:p>
          <a:p>
            <a:pPr marL="0" indent="-457200">
              <a:spcBef>
                <a:spcPts val="0"/>
              </a:spcBef>
              <a:buNone/>
            </a:pPr>
            <a:r>
              <a:rPr lang="en-US" sz="2400" dirty="0" smtClean="0">
                <a:solidFill>
                  <a:srgbClr val="C00000"/>
                </a:solidFill>
              </a:rPr>
              <a:t>      	         1.     Obtain IPv6 address from DHCPv6 server.</a:t>
            </a:r>
          </a:p>
          <a:p>
            <a:pPr marL="0" indent="-457200">
              <a:spcBef>
                <a:spcPts val="0"/>
              </a:spcBef>
              <a:buNone/>
            </a:pPr>
            <a:r>
              <a:rPr lang="en-US" sz="2400" dirty="0" smtClean="0">
                <a:solidFill>
                  <a:srgbClr val="C00000"/>
                </a:solidFill>
              </a:rPr>
              <a:t>      	         2.     Other parameters from other methods.</a:t>
            </a:r>
          </a:p>
          <a:p>
            <a:pPr marL="0" indent="-457200">
              <a:spcBef>
                <a:spcPts val="0"/>
              </a:spcBef>
              <a:buNone/>
            </a:pPr>
            <a:r>
              <a:rPr lang="en-US" sz="2400" dirty="0" smtClean="0">
                <a:solidFill>
                  <a:srgbClr val="C00000"/>
                </a:solidFill>
              </a:rPr>
              <a:t>                         3.     Rarely used.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 IPv4</a:t>
            </a:r>
            <a:endParaRPr lang="en-US" sz="2800" dirty="0"/>
          </a:p>
        </p:txBody>
      </p:sp>
      <p:sp>
        <p:nvSpPr>
          <p:cNvPr id="3" name="Content Placeholder 2"/>
          <p:cNvSpPr>
            <a:spLocks noGrp="1"/>
          </p:cNvSpPr>
          <p:nvPr>
            <p:ph idx="1"/>
          </p:nvPr>
        </p:nvSpPr>
        <p:spPr>
          <a:xfrm>
            <a:off x="457200" y="1295400"/>
            <a:ext cx="8229600" cy="5410200"/>
          </a:xfrm>
        </p:spPr>
        <p:txBody>
          <a:bodyPr>
            <a:normAutofit/>
          </a:bodyPr>
          <a:lstStyle/>
          <a:p>
            <a:pPr>
              <a:buNone/>
            </a:pPr>
            <a:r>
              <a:rPr lang="en-US" sz="1600" dirty="0" smtClean="0"/>
              <a:t>VII. 		</a:t>
            </a:r>
            <a:r>
              <a:rPr lang="en-US" sz="1800" dirty="0" smtClean="0"/>
              <a:t>Special types</a:t>
            </a:r>
          </a:p>
          <a:p>
            <a:pPr>
              <a:buNone/>
            </a:pPr>
            <a:r>
              <a:rPr lang="en-US" sz="1800" dirty="0" smtClean="0"/>
              <a:t>                    A.     </a:t>
            </a:r>
            <a:r>
              <a:rPr lang="en-US" sz="1800" dirty="0" smtClean="0">
                <a:solidFill>
                  <a:srgbClr val="C00000"/>
                </a:solidFill>
              </a:rPr>
              <a:t>0.0.0.0/8  -  Current network</a:t>
            </a:r>
          </a:p>
          <a:p>
            <a:pPr>
              <a:buNone/>
            </a:pPr>
            <a:r>
              <a:rPr lang="en-US" sz="1800" dirty="0" smtClean="0"/>
              <a:t>                    B.     14.0.0.0/8  -  Public-Data Networks</a:t>
            </a:r>
          </a:p>
          <a:p>
            <a:pPr>
              <a:buNone/>
            </a:pPr>
            <a:r>
              <a:rPr lang="en-US" sz="1800" dirty="0" smtClean="0"/>
              <a:t>                    C.     24.0.0.0/8  -  Cable Television Networks</a:t>
            </a:r>
          </a:p>
          <a:p>
            <a:pPr>
              <a:buNone/>
            </a:pPr>
            <a:r>
              <a:rPr lang="en-US" sz="1800" dirty="0" smtClean="0"/>
              <a:t>                    D.     39.0.0.0  -  Reserved but subject to allocation</a:t>
            </a:r>
          </a:p>
          <a:p>
            <a:pPr>
              <a:buNone/>
            </a:pPr>
            <a:r>
              <a:rPr lang="en-US" sz="1800" dirty="0" smtClean="0"/>
              <a:t>                    E.     </a:t>
            </a:r>
            <a:r>
              <a:rPr lang="en-US" sz="1800" dirty="0" smtClean="0">
                <a:solidFill>
                  <a:srgbClr val="C00000"/>
                </a:solidFill>
              </a:rPr>
              <a:t>127.0.0.1/8 -  Loopback</a:t>
            </a:r>
          </a:p>
          <a:p>
            <a:pPr>
              <a:buNone/>
            </a:pPr>
            <a:r>
              <a:rPr lang="en-US" sz="1800" dirty="0" smtClean="0"/>
              <a:t>                    F.     128.0.0.0/16  -  Reserved but subject to allocation</a:t>
            </a:r>
          </a:p>
          <a:p>
            <a:pPr>
              <a:buNone/>
            </a:pPr>
            <a:r>
              <a:rPr lang="en-US" sz="1800" dirty="0" smtClean="0"/>
              <a:t>                    G.    191.255.0.0/16  -  Reserved but subject to allocation</a:t>
            </a:r>
          </a:p>
          <a:p>
            <a:pPr>
              <a:buNone/>
            </a:pPr>
            <a:r>
              <a:rPr lang="en-US" sz="1800" dirty="0" smtClean="0"/>
              <a:t>                    H.     192.0.0.0 /24  -  Reserved(IANA)</a:t>
            </a:r>
          </a:p>
          <a:p>
            <a:pPr>
              <a:buNone/>
            </a:pPr>
            <a:r>
              <a:rPr lang="en-US" sz="1800" dirty="0" smtClean="0"/>
              <a:t>                    I.      192.0.2.0/24  -  TEST-NET-1</a:t>
            </a:r>
          </a:p>
          <a:p>
            <a:pPr>
              <a:buNone/>
            </a:pPr>
            <a:r>
              <a:rPr lang="en-US" sz="1800" dirty="0" smtClean="0"/>
              <a:t>                  </a:t>
            </a:r>
            <a:endParaRPr lang="en-US" sz="18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err="1" smtClean="0"/>
              <a:t>IPsec</a:t>
            </a:r>
            <a:endParaRPr lang="en-US" sz="2800" dirty="0"/>
          </a:p>
        </p:txBody>
      </p:sp>
      <p:sp>
        <p:nvSpPr>
          <p:cNvPr id="3" name="Content Placeholder 2"/>
          <p:cNvSpPr>
            <a:spLocks noGrp="1"/>
          </p:cNvSpPr>
          <p:nvPr>
            <p:ph idx="1"/>
          </p:nvPr>
        </p:nvSpPr>
        <p:spPr>
          <a:xfrm>
            <a:off x="457200" y="1371600"/>
            <a:ext cx="8229600" cy="5105400"/>
          </a:xfrm>
        </p:spPr>
        <p:txBody>
          <a:bodyPr>
            <a:normAutofit fontScale="77500" lnSpcReduction="20000"/>
          </a:bodyPr>
          <a:lstStyle/>
          <a:p>
            <a:pPr>
              <a:buNone/>
            </a:pPr>
            <a:r>
              <a:rPr lang="en-US" sz="2400" dirty="0" smtClean="0"/>
              <a:t>I.		Basics</a:t>
            </a:r>
          </a:p>
          <a:p>
            <a:pPr>
              <a:buNone/>
            </a:pPr>
            <a:r>
              <a:rPr lang="en-US" sz="2400" dirty="0" smtClean="0"/>
              <a:t>                A.     </a:t>
            </a:r>
            <a:r>
              <a:rPr lang="en-US" sz="2400" dirty="0" smtClean="0">
                <a:solidFill>
                  <a:srgbClr val="C00000"/>
                </a:solidFill>
              </a:rPr>
              <a:t>Mandatory for IPv6</a:t>
            </a:r>
          </a:p>
          <a:p>
            <a:pPr>
              <a:buNone/>
            </a:pPr>
            <a:r>
              <a:rPr lang="en-US" sz="2400" dirty="0" smtClean="0"/>
              <a:t>                B.     Provides:</a:t>
            </a:r>
          </a:p>
          <a:p>
            <a:pPr>
              <a:buNone/>
            </a:pPr>
            <a:r>
              <a:rPr lang="en-US" sz="2400" dirty="0" smtClean="0"/>
              <a:t>	                 1.     Confidentiality</a:t>
            </a:r>
          </a:p>
          <a:p>
            <a:pPr>
              <a:buNone/>
            </a:pPr>
            <a:r>
              <a:rPr lang="en-US" sz="2400" dirty="0" smtClean="0"/>
              <a:t>                       2.     Data Integrity</a:t>
            </a:r>
          </a:p>
          <a:p>
            <a:pPr>
              <a:buNone/>
            </a:pPr>
            <a:r>
              <a:rPr lang="en-US" sz="2400" dirty="0" smtClean="0"/>
              <a:t>                       3.     Anti-replay protection</a:t>
            </a:r>
          </a:p>
          <a:p>
            <a:pPr>
              <a:buNone/>
            </a:pPr>
            <a:r>
              <a:rPr lang="en-US" sz="2400" dirty="0" smtClean="0"/>
              <a:t>                       4.     Key Management (IKE and IKEv2)</a:t>
            </a:r>
          </a:p>
          <a:p>
            <a:pPr>
              <a:buNone/>
            </a:pPr>
            <a:r>
              <a:rPr lang="en-US" sz="2400" dirty="0" smtClean="0"/>
              <a:t>               C.     Two modes</a:t>
            </a:r>
          </a:p>
          <a:p>
            <a:pPr>
              <a:buNone/>
            </a:pPr>
            <a:r>
              <a:rPr lang="en-US" sz="2400" dirty="0" smtClean="0"/>
              <a:t>	                  1.     </a:t>
            </a:r>
            <a:r>
              <a:rPr lang="en-US" sz="2400" dirty="0" smtClean="0">
                <a:solidFill>
                  <a:srgbClr val="C00000"/>
                </a:solidFill>
              </a:rPr>
              <a:t>Transport Mode</a:t>
            </a:r>
          </a:p>
          <a:p>
            <a:pPr>
              <a:buNone/>
            </a:pPr>
            <a:r>
              <a:rPr lang="en-US" sz="2400" dirty="0" smtClean="0"/>
              <a:t>                                a.     End systems initiate and receive protected traffic</a:t>
            </a:r>
          </a:p>
          <a:p>
            <a:pPr>
              <a:buNone/>
            </a:pPr>
            <a:r>
              <a:rPr lang="en-US" sz="2400" dirty="0" smtClean="0"/>
              <a:t>                                b.     </a:t>
            </a:r>
            <a:r>
              <a:rPr lang="en-US" sz="2400" dirty="0" smtClean="0">
                <a:solidFill>
                  <a:srgbClr val="C00000"/>
                </a:solidFill>
              </a:rPr>
              <a:t>IP Payload is encapsulated</a:t>
            </a:r>
            <a:r>
              <a:rPr lang="en-US" sz="2400" dirty="0" smtClean="0"/>
              <a:t>.</a:t>
            </a:r>
          </a:p>
          <a:p>
            <a:pPr marL="0">
              <a:spcBef>
                <a:spcPts val="0"/>
              </a:spcBef>
              <a:buNone/>
            </a:pPr>
            <a:r>
              <a:rPr lang="en-US" sz="2400" dirty="0" smtClean="0"/>
              <a:t>                        2.     </a:t>
            </a:r>
            <a:r>
              <a:rPr lang="en-US" sz="2400" dirty="0" smtClean="0">
                <a:solidFill>
                  <a:srgbClr val="C00000"/>
                </a:solidFill>
              </a:rPr>
              <a:t>Tunnel Mode</a:t>
            </a:r>
          </a:p>
          <a:p>
            <a:pPr marL="0">
              <a:spcBef>
                <a:spcPts val="0"/>
              </a:spcBef>
              <a:buNone/>
            </a:pPr>
            <a:r>
              <a:rPr lang="en-US" sz="2400" dirty="0" smtClean="0"/>
              <a:t>                                a.     Gateways handle traffic between hosts to protect 			traffic.</a:t>
            </a:r>
          </a:p>
          <a:p>
            <a:pPr marL="0">
              <a:spcBef>
                <a:spcPts val="0"/>
              </a:spcBef>
              <a:buNone/>
            </a:pPr>
            <a:r>
              <a:rPr lang="en-US" sz="2400" dirty="0" smtClean="0"/>
              <a:t>                                b.     </a:t>
            </a:r>
            <a:r>
              <a:rPr lang="en-US" sz="2400" dirty="0" smtClean="0">
                <a:solidFill>
                  <a:srgbClr val="C00000"/>
                </a:solidFill>
              </a:rPr>
              <a:t>Entire IP Packet is encapsulated.</a:t>
            </a:r>
          </a:p>
          <a:p>
            <a:pPr>
              <a:buNone/>
            </a:pPr>
            <a:r>
              <a:rPr lang="en-US" sz="2400" dirty="0" smtClean="0"/>
              <a:t>II.		</a:t>
            </a:r>
            <a:r>
              <a:rPr lang="en-US" sz="2400" dirty="0" smtClean="0">
                <a:solidFill>
                  <a:srgbClr val="C00000"/>
                </a:solidFill>
              </a:rPr>
              <a:t>Implemented with Authentication Header(AH) and Encapsulating 	Security Payload (ESP) Extension Header.  Can be used alone or t	</a:t>
            </a:r>
            <a:r>
              <a:rPr lang="en-US" sz="2400" dirty="0" err="1" smtClean="0">
                <a:solidFill>
                  <a:srgbClr val="C00000"/>
                </a:solidFill>
              </a:rPr>
              <a:t>ogether</a:t>
            </a:r>
            <a:r>
              <a:rPr lang="en-US" sz="2400" dirty="0" smtClean="0"/>
              <a:t>.</a:t>
            </a:r>
          </a:p>
          <a:p>
            <a:pPr>
              <a:buNone/>
            </a:pPr>
            <a:endParaRPr lang="en-US" sz="24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err="1" smtClean="0"/>
              <a:t>IPsec</a:t>
            </a:r>
            <a:endParaRPr lang="en-US" sz="2800" dirty="0"/>
          </a:p>
        </p:txBody>
      </p:sp>
      <p:sp>
        <p:nvSpPr>
          <p:cNvPr id="3" name="Content Placeholder 2"/>
          <p:cNvSpPr>
            <a:spLocks noGrp="1"/>
          </p:cNvSpPr>
          <p:nvPr>
            <p:ph idx="1"/>
          </p:nvPr>
        </p:nvSpPr>
        <p:spPr>
          <a:xfrm>
            <a:off x="457200" y="1371600"/>
            <a:ext cx="8229600" cy="5105400"/>
          </a:xfrm>
        </p:spPr>
        <p:txBody>
          <a:bodyPr>
            <a:normAutofit fontScale="92500" lnSpcReduction="20000"/>
          </a:bodyPr>
          <a:lstStyle/>
          <a:p>
            <a:pPr>
              <a:buNone/>
            </a:pPr>
            <a:r>
              <a:rPr lang="en-US" sz="2400" dirty="0" smtClean="0"/>
              <a:t>		A.     </a:t>
            </a:r>
            <a:r>
              <a:rPr lang="en-US" sz="2400" dirty="0" smtClean="0">
                <a:solidFill>
                  <a:srgbClr val="C00000"/>
                </a:solidFill>
              </a:rPr>
              <a:t>Authentication Header </a:t>
            </a:r>
            <a:r>
              <a:rPr lang="en-US" sz="2400" dirty="0" smtClean="0"/>
              <a:t>(</a:t>
            </a:r>
            <a:r>
              <a:rPr lang="en-US" sz="2400" dirty="0" smtClean="0">
                <a:solidFill>
                  <a:srgbClr val="C00000"/>
                </a:solidFill>
              </a:rPr>
              <a:t>Authentication</a:t>
            </a:r>
            <a:r>
              <a:rPr lang="en-US" sz="2400" dirty="0" smtClean="0"/>
              <a:t>) –</a:t>
            </a:r>
          </a:p>
          <a:p>
            <a:pPr>
              <a:buNone/>
            </a:pPr>
            <a:r>
              <a:rPr lang="en-US" sz="2400" dirty="0" smtClean="0"/>
              <a:t>	                 1.     Provides origin authenticity, connectionless integrity, 			and protection against replay attacks.</a:t>
            </a:r>
          </a:p>
          <a:p>
            <a:pPr>
              <a:buNone/>
            </a:pPr>
            <a:r>
              <a:rPr lang="en-US" sz="2400" dirty="0" smtClean="0"/>
              <a:t>		        2.     Protects the Authentication Header itself, Destination 			Options extension Header, and IP Payload.</a:t>
            </a:r>
          </a:p>
          <a:p>
            <a:pPr marL="457200" indent="-457200">
              <a:buNone/>
            </a:pPr>
            <a:r>
              <a:rPr lang="en-US" sz="2400" dirty="0" smtClean="0"/>
              <a:t>		        3.     Protects the fixed IP Header, extension headers 			before the AH except for mutable fields (DSCP,  			ECN, Flow Label, and Hop Limit).</a:t>
            </a:r>
          </a:p>
          <a:p>
            <a:pPr marL="457200" indent="-457200">
              <a:buNone/>
            </a:pPr>
            <a:r>
              <a:rPr lang="en-US" sz="2400" dirty="0" smtClean="0"/>
              <a:t>	               4.     Runs on top of IP with IP Protocol 51.</a:t>
            </a:r>
          </a:p>
          <a:p>
            <a:pPr marL="457200" indent="-457200">
              <a:buNone/>
            </a:pPr>
            <a:r>
              <a:rPr lang="en-US" sz="2400" dirty="0" smtClean="0"/>
              <a:t>		B.    </a:t>
            </a:r>
            <a:r>
              <a:rPr lang="en-US" sz="2400" dirty="0" smtClean="0">
                <a:solidFill>
                  <a:srgbClr val="C00000"/>
                </a:solidFill>
              </a:rPr>
              <a:t> Encapsulating Security Payload</a:t>
            </a:r>
            <a:r>
              <a:rPr lang="en-US" sz="2400" dirty="0" smtClean="0"/>
              <a:t> (</a:t>
            </a:r>
            <a:r>
              <a:rPr lang="en-US" sz="2400" dirty="0" smtClean="0">
                <a:solidFill>
                  <a:srgbClr val="C00000"/>
                </a:solidFill>
              </a:rPr>
              <a:t>Authenticate and 			encrypt)</a:t>
            </a:r>
            <a:r>
              <a:rPr lang="en-US" sz="2400" dirty="0" smtClean="0"/>
              <a:t> </a:t>
            </a:r>
          </a:p>
          <a:p>
            <a:pPr marL="457200" indent="-457200">
              <a:buNone/>
            </a:pPr>
            <a:r>
              <a:rPr lang="en-US" sz="2400" dirty="0" smtClean="0"/>
              <a:t>                      1.     Provides origin authenticity, connectionless integrity, 			and confidentiality of packets.  Also provides 			an anti-replay service.</a:t>
            </a:r>
          </a:p>
          <a:p>
            <a:pPr marL="457200" indent="-457200">
              <a:buNone/>
            </a:pPr>
            <a:r>
              <a:rPr lang="en-US" sz="2400" dirty="0" smtClean="0"/>
              <a:t>                      2.     Does not protect the IP Packet Header like AH.</a:t>
            </a:r>
          </a:p>
          <a:p>
            <a:pPr marL="457200" indent="-457200">
              <a:buNone/>
            </a:pPr>
            <a:r>
              <a:rPr lang="en-US" sz="2400" dirty="0" smtClean="0"/>
              <a:t>                      3.     Runs on top of IP with IP protocol 50.</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wner\Documents\ipv6_ah.jpeg"/>
          <p:cNvPicPr>
            <a:picLocks noChangeAspect="1" noChangeArrowheads="1"/>
          </p:cNvPicPr>
          <p:nvPr/>
        </p:nvPicPr>
        <p:blipFill>
          <a:blip r:embed="rId2" cstate="print"/>
          <a:srcRect/>
          <a:stretch>
            <a:fillRect/>
          </a:stretch>
        </p:blipFill>
        <p:spPr bwMode="auto">
          <a:xfrm>
            <a:off x="0" y="104620"/>
            <a:ext cx="9144000" cy="664876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Owner\Documents\ipv6_esp.jpeg"/>
          <p:cNvPicPr>
            <a:picLocks noChangeAspect="1" noChangeArrowheads="1"/>
          </p:cNvPicPr>
          <p:nvPr/>
        </p:nvPicPr>
        <p:blipFill>
          <a:blip r:embed="rId2" cstate="print"/>
          <a:srcRect/>
          <a:stretch>
            <a:fillRect/>
          </a:stretch>
        </p:blipFill>
        <p:spPr bwMode="auto">
          <a:xfrm>
            <a:off x="0" y="104620"/>
            <a:ext cx="9144000" cy="6648760"/>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Owner\Documents\ipv6_esp_header.jpeg"/>
          <p:cNvPicPr>
            <a:picLocks noChangeAspect="1" noChangeArrowheads="1"/>
          </p:cNvPicPr>
          <p:nvPr/>
        </p:nvPicPr>
        <p:blipFill>
          <a:blip r:embed="rId2" cstate="print"/>
          <a:srcRect/>
          <a:stretch>
            <a:fillRect/>
          </a:stretch>
        </p:blipFill>
        <p:spPr bwMode="auto">
          <a:xfrm>
            <a:off x="0" y="104620"/>
            <a:ext cx="9144000" cy="6648760"/>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err="1" smtClean="0"/>
              <a:t>IPsec</a:t>
            </a:r>
            <a:endParaRPr lang="en-US" sz="2800" dirty="0"/>
          </a:p>
        </p:txBody>
      </p:sp>
      <p:sp>
        <p:nvSpPr>
          <p:cNvPr id="3" name="Content Placeholder 2"/>
          <p:cNvSpPr>
            <a:spLocks noGrp="1"/>
          </p:cNvSpPr>
          <p:nvPr>
            <p:ph idx="1"/>
          </p:nvPr>
        </p:nvSpPr>
        <p:spPr>
          <a:xfrm>
            <a:off x="457200" y="1371600"/>
            <a:ext cx="8229600" cy="5105400"/>
          </a:xfrm>
        </p:spPr>
        <p:txBody>
          <a:bodyPr>
            <a:normAutofit fontScale="85000" lnSpcReduction="20000"/>
          </a:bodyPr>
          <a:lstStyle/>
          <a:p>
            <a:pPr marL="514350" indent="-514350">
              <a:buNone/>
            </a:pPr>
            <a:r>
              <a:rPr lang="en-US" sz="2400" dirty="0" smtClean="0"/>
              <a:t>III.		Databases</a:t>
            </a:r>
          </a:p>
          <a:p>
            <a:pPr marL="0" indent="-514350">
              <a:spcBef>
                <a:spcPts val="0"/>
              </a:spcBef>
              <a:buNone/>
            </a:pPr>
            <a:r>
              <a:rPr lang="en-US" sz="2400" dirty="0" smtClean="0"/>
              <a:t>        	A.     Security Policy Database (SPD)</a:t>
            </a:r>
          </a:p>
          <a:p>
            <a:pPr marL="0" indent="-514350">
              <a:spcBef>
                <a:spcPts val="0"/>
              </a:spcBef>
              <a:buNone/>
            </a:pPr>
            <a:r>
              <a:rPr lang="en-US" sz="2400" dirty="0" smtClean="0"/>
              <a:t>                      1.     Security policy – Rule programmed into </a:t>
            </a:r>
            <a:r>
              <a:rPr lang="en-US" sz="2400" dirty="0" err="1" smtClean="0"/>
              <a:t>IPsec</a:t>
            </a:r>
            <a:r>
              <a:rPr lang="en-US" sz="2400" dirty="0" smtClean="0"/>
              <a:t> 			implementation that tells it how to 				process different </a:t>
            </a:r>
            <a:r>
              <a:rPr lang="en-US" sz="2400" dirty="0" err="1" smtClean="0"/>
              <a:t>datagrams</a:t>
            </a:r>
            <a:r>
              <a:rPr lang="en-US" sz="2400" dirty="0" smtClean="0"/>
              <a:t>.</a:t>
            </a:r>
          </a:p>
          <a:p>
            <a:pPr marL="0" indent="-514350">
              <a:spcBef>
                <a:spcPts val="0"/>
              </a:spcBef>
              <a:buNone/>
            </a:pPr>
            <a:r>
              <a:rPr lang="en-US" sz="2400" dirty="0" smtClean="0"/>
              <a:t>                       2.	Security policies for a device stored in the 				device’s SPD.</a:t>
            </a:r>
          </a:p>
          <a:p>
            <a:pPr marL="0" indent="-514350">
              <a:spcBef>
                <a:spcPts val="0"/>
              </a:spcBef>
              <a:buNone/>
            </a:pPr>
            <a:r>
              <a:rPr lang="en-US" sz="2400" dirty="0" smtClean="0"/>
              <a:t>        	B.     Security Association Database (SAD)</a:t>
            </a:r>
          </a:p>
          <a:p>
            <a:pPr marL="0" indent="-514350">
              <a:spcBef>
                <a:spcPts val="0"/>
              </a:spcBef>
              <a:buNone/>
            </a:pPr>
            <a:r>
              <a:rPr lang="en-US" sz="2400" dirty="0" smtClean="0"/>
              <a:t>                      1.     Security Association (SA) – A “contract” that 				specifies the security mechanisms used for 				the secure communication between 				devices.</a:t>
            </a:r>
          </a:p>
          <a:p>
            <a:pPr marL="0" indent="-514350">
              <a:spcBef>
                <a:spcPts val="0"/>
              </a:spcBef>
              <a:buNone/>
            </a:pPr>
            <a:r>
              <a:rPr lang="en-US" sz="2400" dirty="0" smtClean="0"/>
              <a:t>                      2.     Device’s security associations are in it’s SAD.</a:t>
            </a:r>
          </a:p>
          <a:p>
            <a:pPr marL="0" indent="-514350">
              <a:spcBef>
                <a:spcPts val="0"/>
              </a:spcBef>
              <a:buNone/>
            </a:pPr>
            <a:r>
              <a:rPr lang="en-US" sz="2400" dirty="0" smtClean="0"/>
              <a:t>                C.     Peer Authorization Database (PAD)</a:t>
            </a:r>
          </a:p>
          <a:p>
            <a:pPr marL="0" indent="-514350">
              <a:spcBef>
                <a:spcPts val="0"/>
              </a:spcBef>
              <a:buNone/>
            </a:pPr>
            <a:r>
              <a:rPr lang="en-US" sz="2400" dirty="0" smtClean="0"/>
              <a:t>                        1.     To identify the peers or groups of peers authorized to 		communicate with the </a:t>
            </a:r>
            <a:r>
              <a:rPr lang="en-US" sz="2400" dirty="0" err="1" smtClean="0"/>
              <a:t>Ipsec</a:t>
            </a:r>
            <a:r>
              <a:rPr lang="en-US" sz="2400" dirty="0" smtClean="0"/>
              <a:t> entity.</a:t>
            </a:r>
          </a:p>
          <a:p>
            <a:pPr marL="0" indent="-514350">
              <a:spcBef>
                <a:spcPts val="0"/>
              </a:spcBef>
              <a:buNone/>
            </a:pPr>
            <a:r>
              <a:rPr lang="en-US" sz="2400" dirty="0" smtClean="0"/>
              <a:t>                        2.      The database provides a link between an SA management 		protocol (Like IKE) and the SPD.</a:t>
            </a:r>
          </a:p>
          <a:p>
            <a:pPr marL="0" indent="-514350">
              <a:spcBef>
                <a:spcPts val="0"/>
              </a:spcBef>
              <a:buNone/>
            </a:pPr>
            <a:r>
              <a:rPr lang="en-US" sz="2400" dirty="0" smtClean="0"/>
              <a:t>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IPSec</a:t>
            </a:r>
            <a:endParaRPr lang="en-US" sz="2800" dirty="0"/>
          </a:p>
        </p:txBody>
      </p:sp>
      <p:sp>
        <p:nvSpPr>
          <p:cNvPr id="3" name="Content Placeholder 2"/>
          <p:cNvSpPr>
            <a:spLocks noGrp="1"/>
          </p:cNvSpPr>
          <p:nvPr>
            <p:ph idx="1"/>
          </p:nvPr>
        </p:nvSpPr>
        <p:spPr>
          <a:xfrm>
            <a:off x="457200" y="1371600"/>
            <a:ext cx="8229600" cy="5105400"/>
          </a:xfrm>
        </p:spPr>
        <p:txBody>
          <a:bodyPr>
            <a:normAutofit/>
          </a:bodyPr>
          <a:lstStyle/>
          <a:p>
            <a:pPr marL="0" indent="-514350">
              <a:spcBef>
                <a:spcPts val="0"/>
              </a:spcBef>
              <a:buAutoNum type="romanUcPeriod" startAt="4"/>
            </a:pPr>
            <a:r>
              <a:rPr lang="en-US" sz="2400" dirty="0" smtClean="0"/>
              <a:t>     Authentication</a:t>
            </a:r>
          </a:p>
          <a:p>
            <a:pPr marL="0" indent="-514350">
              <a:spcBef>
                <a:spcPts val="0"/>
              </a:spcBef>
              <a:buNone/>
            </a:pPr>
            <a:r>
              <a:rPr lang="en-US" sz="2400" dirty="0" smtClean="0"/>
              <a:t>	Can use </a:t>
            </a:r>
            <a:r>
              <a:rPr lang="en-US" sz="2400" dirty="0" err="1" smtClean="0"/>
              <a:t>crytographic</a:t>
            </a:r>
            <a:r>
              <a:rPr lang="en-US" sz="2400" dirty="0" smtClean="0"/>
              <a:t> hashes such as MD5 or SH-1.</a:t>
            </a:r>
          </a:p>
          <a:p>
            <a:pPr marL="0" indent="-514350">
              <a:spcBef>
                <a:spcPts val="0"/>
              </a:spcBef>
              <a:buAutoNum type="romanUcPeriod" startAt="5"/>
            </a:pPr>
            <a:r>
              <a:rPr lang="en-US" sz="2400" dirty="0" smtClean="0"/>
              <a:t>     Keys</a:t>
            </a:r>
          </a:p>
          <a:p>
            <a:pPr marL="0" indent="-514350">
              <a:spcBef>
                <a:spcPts val="0"/>
              </a:spcBef>
              <a:buNone/>
            </a:pPr>
            <a:r>
              <a:rPr lang="en-US" sz="2400" dirty="0" smtClean="0"/>
              <a:t>            A.     Manual set-up.</a:t>
            </a:r>
          </a:p>
          <a:p>
            <a:pPr marL="0" indent="-514350">
              <a:spcBef>
                <a:spcPts val="0"/>
              </a:spcBef>
              <a:buNone/>
            </a:pPr>
            <a:r>
              <a:rPr lang="en-US" sz="2400" dirty="0" smtClean="0"/>
              <a:t>            B.     IKE (Internet Key Exchange)</a:t>
            </a:r>
          </a:p>
          <a:p>
            <a:pPr marL="0" indent="-514350">
              <a:spcBef>
                <a:spcPts val="0"/>
              </a:spcBef>
              <a:buAutoNum type="romanUcPeriod" startAt="6"/>
            </a:pPr>
            <a:r>
              <a:rPr lang="en-US" sz="2400" dirty="0" smtClean="0"/>
              <a:t>     Encryption</a:t>
            </a:r>
          </a:p>
          <a:p>
            <a:pPr marL="0" indent="-514350">
              <a:spcBef>
                <a:spcPts val="0"/>
              </a:spcBef>
              <a:buNone/>
            </a:pPr>
            <a:r>
              <a:rPr lang="en-US" sz="2400" dirty="0" smtClean="0"/>
              <a:t>            Can use DES, 3DES, Blowfish, AES</a:t>
            </a:r>
          </a:p>
          <a:p>
            <a:pPr marL="0" indent="-514350">
              <a:spcBef>
                <a:spcPts val="0"/>
              </a:spcBef>
              <a:buNone/>
            </a:pPr>
            <a:r>
              <a:rPr lang="en-US" sz="2400" dirty="0" smtClean="0"/>
              <a:t>             </a:t>
            </a:r>
          </a:p>
          <a:p>
            <a:pPr marL="0" indent="-514350">
              <a:spcBef>
                <a:spcPts val="0"/>
              </a:spcBef>
              <a:buNone/>
            </a:pPr>
            <a:r>
              <a:rPr lang="en-US" sz="2400" dirty="0" smtClean="0"/>
              <a:t>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000" dirty="0" smtClean="0"/>
              <a:t>ROUTING</a:t>
            </a:r>
            <a:endParaRPr lang="en-US" sz="3000" dirty="0"/>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pPr marL="0" indent="-514350">
              <a:spcBef>
                <a:spcPts val="0"/>
              </a:spcBef>
              <a:buNone/>
            </a:pPr>
            <a:r>
              <a:rPr lang="en-US" sz="2000" dirty="0" smtClean="0"/>
              <a:t>I.	Routing table</a:t>
            </a:r>
          </a:p>
          <a:p>
            <a:pPr marL="0" indent="-514350">
              <a:spcBef>
                <a:spcPts val="0"/>
              </a:spcBef>
              <a:buNone/>
            </a:pPr>
            <a:r>
              <a:rPr lang="en-US" sz="2000" dirty="0" smtClean="0"/>
              <a:t>           	A.     Explanation</a:t>
            </a:r>
          </a:p>
          <a:p>
            <a:pPr marL="0" indent="-514350">
              <a:spcBef>
                <a:spcPts val="0"/>
              </a:spcBef>
              <a:buNone/>
            </a:pPr>
            <a:r>
              <a:rPr lang="en-US" sz="2000" dirty="0" smtClean="0"/>
              <a:t>                         </a:t>
            </a:r>
            <a:r>
              <a:rPr lang="en-US" sz="2000" dirty="0" smtClean="0">
                <a:solidFill>
                  <a:srgbClr val="FF0000"/>
                </a:solidFill>
              </a:rPr>
              <a:t>1.     Each IPv6 route in the table is stored in an IPv6 address prefix 			and it’s length, plus additional information.</a:t>
            </a:r>
          </a:p>
          <a:p>
            <a:pPr marL="0" indent="-514350">
              <a:spcBef>
                <a:spcPts val="0"/>
              </a:spcBef>
              <a:buNone/>
            </a:pPr>
            <a:r>
              <a:rPr lang="en-US" sz="2000" dirty="0" smtClean="0">
                <a:solidFill>
                  <a:srgbClr val="FF0000"/>
                </a:solidFill>
              </a:rPr>
              <a:t>                         2.     When each IPv6 packet comes in, the router looks at the 			destination address and looks in the routing table.</a:t>
            </a:r>
          </a:p>
          <a:p>
            <a:pPr marL="0" indent="-514350">
              <a:spcBef>
                <a:spcPts val="0"/>
              </a:spcBef>
              <a:buNone/>
            </a:pPr>
            <a:r>
              <a:rPr lang="en-US" sz="2000" dirty="0" smtClean="0">
                <a:solidFill>
                  <a:srgbClr val="FF0000"/>
                </a:solidFill>
              </a:rPr>
              <a:t>                         3.     Prefix is compared to the ones in the routing table, and starts 			with the routes with the longest prefixes.</a:t>
            </a:r>
          </a:p>
          <a:p>
            <a:pPr marL="0" indent="-514350">
              <a:spcBef>
                <a:spcPts val="0"/>
              </a:spcBef>
              <a:buNone/>
            </a:pPr>
            <a:r>
              <a:rPr lang="en-US" sz="2000" dirty="0" smtClean="0">
                <a:solidFill>
                  <a:srgbClr val="FF0000"/>
                </a:solidFill>
              </a:rPr>
              <a:t>                         4.     If match found, other entries are ignored.</a:t>
            </a:r>
          </a:p>
          <a:p>
            <a:pPr marL="0" indent="-514350">
              <a:spcBef>
                <a:spcPts val="0"/>
              </a:spcBef>
              <a:buNone/>
            </a:pPr>
            <a:r>
              <a:rPr lang="en-US" sz="2000" dirty="0" smtClean="0"/>
              <a:t>           	B.     Entry for each route</a:t>
            </a:r>
          </a:p>
          <a:p>
            <a:pPr marL="0" indent="-514350">
              <a:spcBef>
                <a:spcPts val="0"/>
              </a:spcBef>
              <a:buNone/>
            </a:pPr>
            <a:r>
              <a:rPr lang="en-US" sz="2000" dirty="0" smtClean="0"/>
              <a:t>                         1.     IPv6 prefix and prefix length</a:t>
            </a:r>
          </a:p>
          <a:p>
            <a:pPr marL="0" indent="-514350">
              <a:spcBef>
                <a:spcPts val="0"/>
              </a:spcBef>
              <a:buNone/>
            </a:pPr>
            <a:r>
              <a:rPr lang="en-US" sz="2000" dirty="0" smtClean="0"/>
              <a:t>                	        2.     Next Hop Address</a:t>
            </a:r>
          </a:p>
          <a:p>
            <a:pPr marL="0" indent="-514350">
              <a:spcBef>
                <a:spcPts val="0"/>
              </a:spcBef>
              <a:buNone/>
            </a:pPr>
            <a:r>
              <a:rPr lang="en-US" sz="2000" dirty="0" smtClean="0"/>
              <a:t>                         3.     Next Hop Interface</a:t>
            </a:r>
          </a:p>
          <a:p>
            <a:pPr marL="0" indent="-514350">
              <a:spcBef>
                <a:spcPts val="0"/>
              </a:spcBef>
              <a:buNone/>
            </a:pPr>
            <a:r>
              <a:rPr lang="en-US" sz="2000" dirty="0" smtClean="0"/>
              <a:t>                	        4.     Metric</a:t>
            </a:r>
          </a:p>
          <a:p>
            <a:pPr marL="0" indent="-514350">
              <a:spcBef>
                <a:spcPts val="0"/>
              </a:spcBef>
              <a:buNone/>
            </a:pPr>
            <a:r>
              <a:rPr lang="en-US" sz="2000" dirty="0" smtClean="0"/>
              <a:t>                	        5.     Timer</a:t>
            </a:r>
          </a:p>
          <a:p>
            <a:pPr marL="0" indent="-514350">
              <a:spcBef>
                <a:spcPts val="0"/>
              </a:spcBef>
              <a:buNone/>
            </a:pPr>
            <a:r>
              <a:rPr lang="en-US" sz="2000" dirty="0" smtClean="0"/>
              <a:t>                	        6.     Route Source (Protocol)</a:t>
            </a:r>
          </a:p>
          <a:p>
            <a:pPr marL="114300" indent="-457200">
              <a:spcBef>
                <a:spcPts val="0"/>
              </a:spcBef>
              <a:buNone/>
            </a:pPr>
            <a:endParaRPr lang="en-US" sz="2000" dirty="0" smtClean="0"/>
          </a:p>
          <a:p>
            <a:pPr marL="114300" indent="-457200">
              <a:spcBef>
                <a:spcPts val="0"/>
              </a:spcBef>
              <a:buNone/>
            </a:pPr>
            <a:r>
              <a:rPr lang="en-US" sz="2000" dirty="0" smtClean="0"/>
              <a:t>   </a:t>
            </a:r>
          </a:p>
          <a:p>
            <a:pPr marL="114300" indent="-457200">
              <a:spcBef>
                <a:spcPts val="0"/>
              </a:spcBef>
              <a:buNone/>
            </a:pPr>
            <a:endParaRPr lang="en-US" sz="20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000" dirty="0" smtClean="0"/>
              <a:t>ROUTING</a:t>
            </a:r>
            <a:endParaRPr lang="en-US" sz="3000" dirty="0"/>
          </a:p>
        </p:txBody>
      </p:sp>
      <p:sp>
        <p:nvSpPr>
          <p:cNvPr id="3" name="Content Placeholder 2"/>
          <p:cNvSpPr>
            <a:spLocks noGrp="1"/>
          </p:cNvSpPr>
          <p:nvPr>
            <p:ph idx="1"/>
          </p:nvPr>
        </p:nvSpPr>
        <p:spPr>
          <a:xfrm>
            <a:off x="457200" y="1295400"/>
            <a:ext cx="8229600" cy="4830763"/>
          </a:xfrm>
        </p:spPr>
        <p:txBody>
          <a:bodyPr>
            <a:normAutofit lnSpcReduction="10000"/>
          </a:bodyPr>
          <a:lstStyle/>
          <a:p>
            <a:pPr marL="514350" indent="-514350">
              <a:buNone/>
            </a:pPr>
            <a:r>
              <a:rPr lang="en-US" sz="2000" dirty="0" smtClean="0"/>
              <a:t>II.		Routing methods</a:t>
            </a:r>
          </a:p>
          <a:p>
            <a:pPr marL="514350" indent="-514350">
              <a:buNone/>
            </a:pPr>
            <a:r>
              <a:rPr lang="en-US" sz="2000" dirty="0" smtClean="0"/>
              <a:t>		A.     </a:t>
            </a:r>
            <a:r>
              <a:rPr lang="en-US" sz="2000" dirty="0" smtClean="0">
                <a:solidFill>
                  <a:srgbClr val="FF0000"/>
                </a:solidFill>
              </a:rPr>
              <a:t>Static</a:t>
            </a:r>
          </a:p>
          <a:p>
            <a:pPr marL="0">
              <a:spcBef>
                <a:spcPts val="0"/>
              </a:spcBef>
              <a:buNone/>
            </a:pPr>
            <a:r>
              <a:rPr lang="en-US" sz="2000" dirty="0" smtClean="0"/>
              <a:t>                         1.     </a:t>
            </a:r>
            <a:r>
              <a:rPr lang="en-US" sz="2000" dirty="0" smtClean="0">
                <a:solidFill>
                  <a:srgbClr val="FF0000"/>
                </a:solidFill>
              </a:rPr>
              <a:t>Used and configured the same way as with IPv4</a:t>
            </a:r>
            <a:r>
              <a:rPr lang="en-US" sz="2000" dirty="0" smtClean="0"/>
              <a:t>.</a:t>
            </a:r>
          </a:p>
          <a:p>
            <a:pPr marL="0">
              <a:spcBef>
                <a:spcPts val="0"/>
              </a:spcBef>
              <a:buNone/>
            </a:pPr>
            <a:r>
              <a:rPr lang="en-US" sz="2000" dirty="0" smtClean="0"/>
              <a:t>                         2.     Shouldn’t use a global </a:t>
            </a:r>
            <a:r>
              <a:rPr lang="en-US" sz="2000" dirty="0" err="1" smtClean="0"/>
              <a:t>unicast</a:t>
            </a:r>
            <a:r>
              <a:rPr lang="en-US" sz="2000" dirty="0" smtClean="0"/>
              <a:t> address as a next hop 				address with routing (RFC  2461)</a:t>
            </a:r>
          </a:p>
          <a:p>
            <a:pPr marL="114300" indent="-457200">
              <a:spcBef>
                <a:spcPts val="0"/>
              </a:spcBef>
              <a:buNone/>
            </a:pPr>
            <a:r>
              <a:rPr lang="en-US" sz="2000" dirty="0" smtClean="0"/>
              <a:t>	               B.     </a:t>
            </a:r>
            <a:r>
              <a:rPr lang="en-US" sz="2000" dirty="0" err="1" smtClean="0">
                <a:solidFill>
                  <a:srgbClr val="FF0000"/>
                </a:solidFill>
              </a:rPr>
              <a:t>RIPng</a:t>
            </a:r>
            <a:endParaRPr lang="en-US" sz="2000" dirty="0" smtClean="0">
              <a:solidFill>
                <a:srgbClr val="FF0000"/>
              </a:solidFill>
            </a:endParaRPr>
          </a:p>
          <a:p>
            <a:pPr marL="114300" indent="-457200">
              <a:spcBef>
                <a:spcPts val="0"/>
              </a:spcBef>
              <a:buNone/>
            </a:pPr>
            <a:r>
              <a:rPr lang="en-US" sz="2000" dirty="0" smtClean="0"/>
              <a:t>                         1.     RIP made for IPv6.</a:t>
            </a:r>
          </a:p>
          <a:p>
            <a:pPr marL="114300" indent="-457200">
              <a:spcBef>
                <a:spcPts val="0"/>
              </a:spcBef>
              <a:buNone/>
            </a:pPr>
            <a:r>
              <a:rPr lang="en-US" sz="2000" dirty="0" smtClean="0"/>
              <a:t>                         2.     </a:t>
            </a:r>
            <a:r>
              <a:rPr lang="en-US" sz="2000" dirty="0" smtClean="0">
                <a:solidFill>
                  <a:srgbClr val="FF0000"/>
                </a:solidFill>
              </a:rPr>
              <a:t>Based on  RIPv2 </a:t>
            </a:r>
            <a:r>
              <a:rPr lang="en-US" sz="2000" dirty="0" smtClean="0"/>
              <a:t>with following changes</a:t>
            </a:r>
          </a:p>
          <a:p>
            <a:pPr marL="114300" indent="-457200">
              <a:spcBef>
                <a:spcPts val="0"/>
              </a:spcBef>
              <a:buNone/>
            </a:pPr>
            <a:r>
              <a:rPr lang="en-US" sz="2000" dirty="0" smtClean="0"/>
              <a:t>                                 a.     Uses IPv6 for transport</a:t>
            </a:r>
          </a:p>
          <a:p>
            <a:pPr marL="114300" indent="-457200">
              <a:spcBef>
                <a:spcPts val="0"/>
              </a:spcBef>
              <a:buNone/>
            </a:pPr>
            <a:r>
              <a:rPr lang="en-US" sz="2000" dirty="0" smtClean="0"/>
              <a:t>                                 b.     IPv6 prefix,  and next hop IPv6 address</a:t>
            </a:r>
          </a:p>
          <a:p>
            <a:pPr marL="114300" indent="-457200">
              <a:spcBef>
                <a:spcPts val="0"/>
              </a:spcBef>
              <a:buNone/>
            </a:pPr>
            <a:r>
              <a:rPr lang="en-US" sz="2000" dirty="0" smtClean="0"/>
              <a:t>                                 c.     </a:t>
            </a:r>
            <a:r>
              <a:rPr lang="en-US" sz="2000" dirty="0" smtClean="0">
                <a:solidFill>
                  <a:srgbClr val="FF0000"/>
                </a:solidFill>
              </a:rPr>
              <a:t>Uses multicast group FF02::9 </a:t>
            </a:r>
            <a:r>
              <a:rPr lang="en-US" sz="2000" dirty="0" smtClean="0"/>
              <a:t>for updates</a:t>
            </a:r>
          </a:p>
          <a:p>
            <a:pPr marL="114300" indent="-457200">
              <a:spcBef>
                <a:spcPts val="0"/>
              </a:spcBef>
              <a:buNone/>
            </a:pPr>
            <a:r>
              <a:rPr lang="en-US" sz="2000" dirty="0" smtClean="0"/>
              <a:t>                                 d.     Updates sent on port 521</a:t>
            </a:r>
          </a:p>
          <a:p>
            <a:pPr marL="114300" indent="-457200">
              <a:spcBef>
                <a:spcPts val="0"/>
              </a:spcBef>
              <a:buNone/>
            </a:pPr>
            <a:r>
              <a:rPr lang="en-US" sz="2000" dirty="0" smtClean="0"/>
              <a:t>                         3.     RFC 2080</a:t>
            </a:r>
          </a:p>
          <a:p>
            <a:pPr marL="114300" indent="-457200">
              <a:spcBef>
                <a:spcPts val="0"/>
              </a:spcBef>
              <a:buNone/>
            </a:pPr>
            <a:r>
              <a:rPr lang="en-US" sz="2000" dirty="0" smtClean="0"/>
              <a:t>		C.      </a:t>
            </a:r>
            <a:r>
              <a:rPr lang="en-US" sz="2000" dirty="0" smtClean="0">
                <a:solidFill>
                  <a:srgbClr val="FF0000"/>
                </a:solidFill>
              </a:rPr>
              <a:t>IS-IS for IPv6</a:t>
            </a:r>
          </a:p>
          <a:p>
            <a:pPr marL="114300" indent="-457200">
              <a:spcBef>
                <a:spcPts val="0"/>
              </a:spcBef>
              <a:buNone/>
            </a:pPr>
            <a:r>
              <a:rPr lang="en-US" sz="2000" dirty="0" smtClean="0"/>
              <a:t>	     	         Most of the operational characteristics unchanged but IPv6 		support is added.</a:t>
            </a:r>
          </a:p>
          <a:p>
            <a:pPr marL="114300" indent="-457200">
              <a:spcBef>
                <a:spcPts val="0"/>
              </a:spcBef>
              <a:buNone/>
            </a:pPr>
            <a:r>
              <a:rPr lang="en-US" sz="2000" dirty="0" smtClean="0"/>
              <a:t>   </a:t>
            </a:r>
          </a:p>
          <a:p>
            <a:pPr marL="114300" indent="-457200">
              <a:spcBef>
                <a:spcPts val="0"/>
              </a:spcBef>
              <a:buNone/>
            </a:pPr>
            <a:endParaRPr lang="en-US" sz="20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000" dirty="0" smtClean="0"/>
              <a:t>ROUTING</a:t>
            </a:r>
            <a:endParaRPr lang="en-US" sz="3000" dirty="0"/>
          </a:p>
        </p:txBody>
      </p:sp>
      <p:sp>
        <p:nvSpPr>
          <p:cNvPr id="3" name="Content Placeholder 2"/>
          <p:cNvSpPr>
            <a:spLocks noGrp="1"/>
          </p:cNvSpPr>
          <p:nvPr>
            <p:ph idx="1"/>
          </p:nvPr>
        </p:nvSpPr>
        <p:spPr>
          <a:xfrm>
            <a:off x="457200" y="1295400"/>
            <a:ext cx="8229600" cy="5105400"/>
          </a:xfrm>
        </p:spPr>
        <p:txBody>
          <a:bodyPr>
            <a:normAutofit/>
          </a:bodyPr>
          <a:lstStyle/>
          <a:p>
            <a:pPr marL="114300" indent="-457200">
              <a:spcBef>
                <a:spcPts val="0"/>
              </a:spcBef>
              <a:buNone/>
            </a:pPr>
            <a:r>
              <a:rPr lang="en-US" sz="2000" dirty="0" smtClean="0"/>
              <a:t>		D.     </a:t>
            </a:r>
            <a:r>
              <a:rPr lang="en-US" sz="2000" dirty="0" smtClean="0">
                <a:solidFill>
                  <a:srgbClr val="FF0000"/>
                </a:solidFill>
              </a:rPr>
              <a:t>OSPFv3 </a:t>
            </a:r>
            <a:r>
              <a:rPr lang="en-US" sz="2000" dirty="0" smtClean="0"/>
              <a:t>(OSPF for IPv6)</a:t>
            </a:r>
          </a:p>
          <a:p>
            <a:pPr marL="114300" indent="-457200">
              <a:spcBef>
                <a:spcPts val="0"/>
              </a:spcBef>
              <a:buNone/>
            </a:pPr>
            <a:r>
              <a:rPr lang="en-US" sz="2000" dirty="0" smtClean="0"/>
              <a:t>         	        1.     </a:t>
            </a:r>
            <a:r>
              <a:rPr lang="en-US" sz="2000" dirty="0" smtClean="0">
                <a:solidFill>
                  <a:srgbClr val="FF0000"/>
                </a:solidFill>
              </a:rPr>
              <a:t>Enhanced OSPFv2</a:t>
            </a:r>
            <a:r>
              <a:rPr lang="en-US" sz="2000" dirty="0" smtClean="0"/>
              <a:t>.</a:t>
            </a:r>
          </a:p>
          <a:p>
            <a:pPr marL="114300" indent="-457200">
              <a:spcBef>
                <a:spcPts val="0"/>
              </a:spcBef>
              <a:buNone/>
            </a:pPr>
            <a:r>
              <a:rPr lang="en-US" sz="2000" dirty="0" smtClean="0"/>
              <a:t>         	        2.     Distributes IPv6 prefixes</a:t>
            </a:r>
          </a:p>
          <a:p>
            <a:pPr marL="114300" indent="-457200">
              <a:spcBef>
                <a:spcPts val="0"/>
              </a:spcBef>
              <a:buNone/>
            </a:pPr>
            <a:r>
              <a:rPr lang="en-US" sz="2000" dirty="0" smtClean="0"/>
              <a:t>         	        3.     Runs directly over IPv6</a:t>
            </a:r>
          </a:p>
          <a:p>
            <a:pPr marL="114300" indent="-457200">
              <a:spcBef>
                <a:spcPts val="0"/>
              </a:spcBef>
              <a:buNone/>
            </a:pPr>
            <a:r>
              <a:rPr lang="en-US" sz="2000" dirty="0" smtClean="0"/>
              <a:t>                        4.     Added IPv6 attributes</a:t>
            </a:r>
          </a:p>
          <a:p>
            <a:pPr marL="114300" indent="-457200">
              <a:spcBef>
                <a:spcPts val="0"/>
              </a:spcBef>
              <a:buNone/>
            </a:pPr>
            <a:r>
              <a:rPr lang="en-US" sz="2000" dirty="0" smtClean="0"/>
              <a:t>                                 a.     128 bit addresses</a:t>
            </a:r>
          </a:p>
          <a:p>
            <a:pPr marL="114300" indent="-457200">
              <a:spcBef>
                <a:spcPts val="0"/>
              </a:spcBef>
              <a:buNone/>
            </a:pPr>
            <a:r>
              <a:rPr lang="en-US" sz="2000" dirty="0" smtClean="0"/>
              <a:t>                                 b.     Link-local address</a:t>
            </a:r>
          </a:p>
          <a:p>
            <a:pPr marL="114300" indent="-457200">
              <a:spcBef>
                <a:spcPts val="0"/>
              </a:spcBef>
              <a:buNone/>
            </a:pPr>
            <a:r>
              <a:rPr lang="en-US" sz="2000" dirty="0" smtClean="0"/>
              <a:t>              	                 c.     Multiple addresses and instances per interfaces</a:t>
            </a:r>
          </a:p>
          <a:p>
            <a:pPr marL="114300" indent="-457200">
              <a:spcBef>
                <a:spcPts val="0"/>
              </a:spcBef>
              <a:buNone/>
            </a:pPr>
            <a:r>
              <a:rPr lang="en-US" sz="2000" dirty="0" smtClean="0"/>
              <a:t>                                 d.     Authentication with IPSec</a:t>
            </a:r>
          </a:p>
          <a:p>
            <a:pPr marL="114300" indent="-457200">
              <a:spcBef>
                <a:spcPts val="0"/>
              </a:spcBef>
              <a:buNone/>
            </a:pPr>
            <a:r>
              <a:rPr lang="en-US" sz="2000" dirty="0" smtClean="0"/>
              <a:t>                                 e.     Runs over a link instead of subnet.</a:t>
            </a:r>
          </a:p>
          <a:p>
            <a:pPr marL="114300" indent="-457200">
              <a:spcBef>
                <a:spcPts val="0"/>
              </a:spcBef>
              <a:buNone/>
            </a:pPr>
            <a:r>
              <a:rPr lang="en-US" sz="2000" dirty="0" smtClean="0"/>
              <a:t>                         5.     RFC 2740</a:t>
            </a:r>
          </a:p>
          <a:p>
            <a:pPr marL="114300" indent="-457200">
              <a:spcBef>
                <a:spcPts val="0"/>
              </a:spcBef>
              <a:buNone/>
            </a:pPr>
            <a:r>
              <a:rPr lang="en-US" sz="2000" dirty="0" smtClean="0"/>
              <a:t>		E.     </a:t>
            </a:r>
            <a:r>
              <a:rPr lang="en-US" sz="2000" dirty="0" smtClean="0">
                <a:solidFill>
                  <a:srgbClr val="FF0000"/>
                </a:solidFill>
              </a:rPr>
              <a:t>MP-BGP</a:t>
            </a:r>
          </a:p>
          <a:p>
            <a:pPr marL="114300" indent="-457200">
              <a:spcBef>
                <a:spcPts val="0"/>
              </a:spcBef>
              <a:buNone/>
            </a:pPr>
            <a:r>
              <a:rPr lang="en-US" sz="2000" dirty="0" smtClean="0"/>
              <a:t>                         1.     Makes BGP-4 available for IPv6.</a:t>
            </a:r>
          </a:p>
          <a:p>
            <a:pPr marL="114300" indent="-457200">
              <a:spcBef>
                <a:spcPts val="0"/>
              </a:spcBef>
              <a:buNone/>
            </a:pPr>
            <a:r>
              <a:rPr lang="en-US" sz="2000" dirty="0" smtClean="0"/>
              <a:t>                         2.     RFC 2545/2858</a:t>
            </a:r>
          </a:p>
          <a:p>
            <a:pPr marL="114300" indent="-457200">
              <a:spcBef>
                <a:spcPts val="0"/>
              </a:spcBef>
              <a:buNone/>
            </a:pPr>
            <a:r>
              <a:rPr lang="en-US" sz="2000" dirty="0" smtClean="0"/>
              <a:t>		F.      </a:t>
            </a:r>
            <a:r>
              <a:rPr lang="en-US" sz="2000" dirty="0" smtClean="0">
                <a:solidFill>
                  <a:srgbClr val="FF0000"/>
                </a:solidFill>
              </a:rPr>
              <a:t>EIGRP for IPv6</a:t>
            </a:r>
          </a:p>
          <a:p>
            <a:pPr marL="114300" indent="-457200">
              <a:spcBef>
                <a:spcPts val="0"/>
              </a:spcBef>
              <a:buNone/>
            </a:pPr>
            <a:r>
              <a:rPr lang="en-US" sz="2000" dirty="0" smtClean="0"/>
              <a:t>         	         Same as for IPv4 but there is a module for IPv6</a:t>
            </a:r>
          </a:p>
          <a:p>
            <a:pPr marL="114300" indent="-457200">
              <a:spcBef>
                <a:spcPts val="0"/>
              </a:spcBef>
              <a:buAutoNum type="alphaUcPeriod" startAt="6"/>
            </a:pP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 IPv4</a:t>
            </a:r>
            <a:endParaRPr lang="en-US" sz="2800" dirty="0"/>
          </a:p>
        </p:txBody>
      </p:sp>
      <p:sp>
        <p:nvSpPr>
          <p:cNvPr id="3" name="Content Placeholder 2"/>
          <p:cNvSpPr>
            <a:spLocks noGrp="1"/>
          </p:cNvSpPr>
          <p:nvPr>
            <p:ph idx="1"/>
          </p:nvPr>
        </p:nvSpPr>
        <p:spPr>
          <a:xfrm>
            <a:off x="457200" y="1295400"/>
            <a:ext cx="8229600" cy="5410200"/>
          </a:xfrm>
        </p:spPr>
        <p:txBody>
          <a:bodyPr>
            <a:normAutofit/>
          </a:bodyPr>
          <a:lstStyle/>
          <a:p>
            <a:pPr>
              <a:buNone/>
            </a:pPr>
            <a:r>
              <a:rPr lang="en-US" sz="1600" dirty="0" smtClean="0"/>
              <a:t>VII. 		</a:t>
            </a:r>
            <a:r>
              <a:rPr lang="en-US" sz="1800" dirty="0" smtClean="0"/>
              <a:t>Special types</a:t>
            </a:r>
          </a:p>
          <a:p>
            <a:pPr>
              <a:buNone/>
            </a:pPr>
            <a:r>
              <a:rPr lang="en-US" sz="1800" dirty="0" smtClean="0"/>
              <a:t>                    J.      </a:t>
            </a:r>
            <a:r>
              <a:rPr lang="en-US" sz="1800" dirty="0" smtClean="0">
                <a:solidFill>
                  <a:srgbClr val="C00000"/>
                </a:solidFill>
              </a:rPr>
              <a:t>192.88.99.0/24  -  IPv6 to IPv4 relay (To allow 6to4 addresses to 		exchange traffic with native IPv6 addresses)</a:t>
            </a:r>
          </a:p>
          <a:p>
            <a:pPr>
              <a:buNone/>
            </a:pPr>
            <a:r>
              <a:rPr lang="en-US" sz="1800" dirty="0" smtClean="0"/>
              <a:t>                    K.     198.18.0.0/15  -  Network benchmark tests</a:t>
            </a:r>
          </a:p>
          <a:p>
            <a:pPr>
              <a:buNone/>
            </a:pPr>
            <a:r>
              <a:rPr lang="en-US" sz="1800" dirty="0" smtClean="0"/>
              <a:t>                    L.     198.51.100.0 /24 -  TEST-NET-2</a:t>
            </a:r>
          </a:p>
          <a:p>
            <a:pPr>
              <a:buNone/>
            </a:pPr>
            <a:r>
              <a:rPr lang="en-US" sz="1800" dirty="0" smtClean="0"/>
              <a:t>                   M.     203.0.113.0/24  -  TEST-NET-3</a:t>
            </a:r>
          </a:p>
          <a:p>
            <a:pPr>
              <a:buNone/>
            </a:pPr>
            <a:r>
              <a:rPr lang="en-US" sz="1800" dirty="0" smtClean="0"/>
              <a:t>                   N.     223.255.255.0/24  -  Reserved but subject to allocation</a:t>
            </a:r>
          </a:p>
          <a:p>
            <a:pPr>
              <a:buNone/>
            </a:pPr>
            <a:r>
              <a:rPr lang="en-US" sz="1800" dirty="0" smtClean="0"/>
              <a:t>                   O.     224.0.0.0/4  -  Multicasts</a:t>
            </a:r>
          </a:p>
          <a:p>
            <a:pPr>
              <a:buNone/>
            </a:pPr>
            <a:r>
              <a:rPr lang="en-US" sz="1800" dirty="0" smtClean="0"/>
              <a:t>                   P.      223.255.255.0/24  -  Reserved but subject to allocation</a:t>
            </a:r>
          </a:p>
          <a:p>
            <a:pPr>
              <a:buNone/>
            </a:pPr>
            <a:r>
              <a:rPr lang="en-US" sz="1800" dirty="0" smtClean="0"/>
              <a:t>                   Q.     240.0.0.0/4 – Reserved</a:t>
            </a:r>
          </a:p>
          <a:p>
            <a:pPr>
              <a:buNone/>
            </a:pPr>
            <a:r>
              <a:rPr lang="en-US" sz="1800" dirty="0" smtClean="0"/>
              <a:t>                   R.     255.255.255.255   -  Broadcast</a:t>
            </a:r>
            <a:endParaRPr lang="en-US" sz="18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000" dirty="0" smtClean="0"/>
              <a:t>DNS (RFC 3596)</a:t>
            </a:r>
            <a:endParaRPr lang="en-US" sz="3000" dirty="0"/>
          </a:p>
        </p:txBody>
      </p:sp>
      <p:sp>
        <p:nvSpPr>
          <p:cNvPr id="3" name="Content Placeholder 2"/>
          <p:cNvSpPr>
            <a:spLocks noGrp="1"/>
          </p:cNvSpPr>
          <p:nvPr>
            <p:ph idx="1"/>
          </p:nvPr>
        </p:nvSpPr>
        <p:spPr>
          <a:xfrm>
            <a:off x="457200" y="1295400"/>
            <a:ext cx="8229600" cy="5181600"/>
          </a:xfrm>
        </p:spPr>
        <p:txBody>
          <a:bodyPr>
            <a:normAutofit lnSpcReduction="10000"/>
          </a:bodyPr>
          <a:lstStyle/>
          <a:p>
            <a:pPr marL="171450" indent="-514350">
              <a:spcBef>
                <a:spcPts val="0"/>
              </a:spcBef>
              <a:buNone/>
            </a:pPr>
            <a:r>
              <a:rPr lang="en-US" sz="2000" dirty="0" smtClean="0"/>
              <a:t>I.		Since DNS is an upper layer protocol, somewhat removed from IP, 		</a:t>
            </a:r>
            <a:r>
              <a:rPr lang="en-US" sz="2000" dirty="0" smtClean="0">
                <a:solidFill>
                  <a:srgbClr val="FF0000"/>
                </a:solidFill>
              </a:rPr>
              <a:t>the changes are not too extreme</a:t>
            </a:r>
            <a:r>
              <a:rPr lang="en-US" sz="2000" dirty="0" smtClean="0"/>
              <a:t>.</a:t>
            </a:r>
          </a:p>
          <a:p>
            <a:pPr marL="171450" indent="-514350">
              <a:spcBef>
                <a:spcPts val="0"/>
              </a:spcBef>
              <a:buNone/>
            </a:pPr>
            <a:r>
              <a:rPr lang="en-US" sz="2000" dirty="0" smtClean="0"/>
              <a:t>II.	Three main modifications</a:t>
            </a:r>
          </a:p>
          <a:p>
            <a:pPr marL="171450" indent="-514350">
              <a:spcBef>
                <a:spcPts val="0"/>
              </a:spcBef>
              <a:buNone/>
            </a:pPr>
            <a:r>
              <a:rPr lang="en-US" sz="2000" dirty="0" smtClean="0"/>
              <a:t>		A.     </a:t>
            </a:r>
            <a:r>
              <a:rPr lang="en-US" sz="2000" dirty="0" smtClean="0">
                <a:solidFill>
                  <a:srgbClr val="FF0000"/>
                </a:solidFill>
              </a:rPr>
              <a:t>New resource record </a:t>
            </a:r>
          </a:p>
          <a:p>
            <a:pPr marL="171450" indent="-514350">
              <a:spcBef>
                <a:spcPts val="0"/>
              </a:spcBef>
              <a:buNone/>
            </a:pPr>
            <a:r>
              <a:rPr lang="en-US" sz="2000" dirty="0" smtClean="0"/>
              <a:t>                         1.     </a:t>
            </a:r>
            <a:r>
              <a:rPr lang="en-US" sz="2000" dirty="0" smtClean="0">
                <a:solidFill>
                  <a:srgbClr val="FF0000"/>
                </a:solidFill>
              </a:rPr>
              <a:t>AAAA – mnemonic to represent that the address is 4 times 			the size of IPv4</a:t>
            </a:r>
            <a:r>
              <a:rPr lang="en-US" sz="2000" dirty="0" smtClean="0"/>
              <a:t>.</a:t>
            </a:r>
          </a:p>
          <a:p>
            <a:pPr marL="171450" indent="-514350">
              <a:spcBef>
                <a:spcPts val="0"/>
              </a:spcBef>
              <a:buNone/>
            </a:pPr>
            <a:r>
              <a:rPr lang="en-US" sz="2000" dirty="0" smtClean="0"/>
              <a:t>                         2.     </a:t>
            </a:r>
            <a:r>
              <a:rPr lang="en-US" sz="2000" dirty="0" smtClean="0">
                <a:solidFill>
                  <a:srgbClr val="FF0000"/>
                </a:solidFill>
              </a:rPr>
              <a:t>Structured same way as A record</a:t>
            </a:r>
            <a:r>
              <a:rPr lang="en-US" sz="2000" dirty="0" smtClean="0"/>
              <a:t>, but it is just larger.</a:t>
            </a:r>
          </a:p>
          <a:p>
            <a:pPr marL="171450" indent="-514350">
              <a:spcBef>
                <a:spcPts val="0"/>
              </a:spcBef>
              <a:buNone/>
            </a:pPr>
            <a:r>
              <a:rPr lang="en-US" sz="2000" dirty="0" smtClean="0"/>
              <a:t>                         3.     Type value is 28.</a:t>
            </a:r>
          </a:p>
          <a:p>
            <a:pPr marL="171450" indent="-514350">
              <a:spcBef>
                <a:spcPts val="0"/>
              </a:spcBef>
              <a:buNone/>
            </a:pPr>
            <a:r>
              <a:rPr lang="en-US" sz="2000" dirty="0" smtClean="0"/>
              <a:t>   	 B.     </a:t>
            </a:r>
            <a:r>
              <a:rPr lang="en-US" sz="2000" dirty="0" smtClean="0">
                <a:solidFill>
                  <a:srgbClr val="FF0000"/>
                </a:solidFill>
              </a:rPr>
              <a:t>New reverse Resolution Hierarchy</a:t>
            </a:r>
          </a:p>
          <a:p>
            <a:pPr marL="171450" indent="-514350">
              <a:spcBef>
                <a:spcPts val="0"/>
              </a:spcBef>
              <a:buNone/>
            </a:pPr>
            <a:r>
              <a:rPr lang="en-US" sz="2000" dirty="0" smtClean="0"/>
              <a:t>        	         1.     Whereas IN-ADDR.ARPA (Special domain) is appended to 			the reverse of a IPv4 address for reverse lookups, a 			</a:t>
            </a:r>
            <a:r>
              <a:rPr lang="en-US" sz="2000" dirty="0" smtClean="0">
                <a:solidFill>
                  <a:srgbClr val="FF0000"/>
                </a:solidFill>
              </a:rPr>
              <a:t>new domain for IPv6 – IP6.ARPA</a:t>
            </a:r>
            <a:r>
              <a:rPr lang="en-US" sz="2000" dirty="0" smtClean="0"/>
              <a:t> is used.</a:t>
            </a:r>
          </a:p>
          <a:p>
            <a:pPr marL="171450" indent="-514350">
              <a:spcBef>
                <a:spcPts val="0"/>
              </a:spcBef>
              <a:buNone/>
            </a:pPr>
            <a:r>
              <a:rPr lang="en-US" sz="2000" dirty="0" smtClean="0"/>
              <a:t>        	        2.     Since IPv6 addresses are in hexadecimal, there are 16 			</a:t>
            </a:r>
            <a:r>
              <a:rPr lang="en-US" sz="2000" dirty="0" err="1" smtClean="0"/>
              <a:t>subdomains</a:t>
            </a:r>
            <a:r>
              <a:rPr lang="en-US" sz="2000" dirty="0" smtClean="0"/>
              <a:t> 0 to F, with each of those having 			</a:t>
            </a:r>
            <a:r>
              <a:rPr lang="en-US" sz="2000" dirty="0" err="1" smtClean="0"/>
              <a:t>subdomains</a:t>
            </a:r>
            <a:r>
              <a:rPr lang="en-US" sz="2000" dirty="0" smtClean="0"/>
              <a:t>.  </a:t>
            </a:r>
          </a:p>
          <a:p>
            <a:pPr marL="171450" indent="-514350">
              <a:spcBef>
                <a:spcPts val="0"/>
              </a:spcBef>
              <a:buNone/>
            </a:pPr>
            <a:r>
              <a:rPr lang="en-US" sz="2000" dirty="0" smtClean="0"/>
              <a:t>  		C.     Change in Query types </a:t>
            </a:r>
          </a:p>
          <a:p>
            <a:pPr marL="171450" indent="-514350">
              <a:spcBef>
                <a:spcPts val="0"/>
              </a:spcBef>
              <a:buNone/>
            </a:pPr>
            <a:r>
              <a:rPr lang="en-US" sz="2000" dirty="0" smtClean="0"/>
              <a:t>                           Existing additional query types for A records must also do 		AAAA records.</a:t>
            </a:r>
          </a:p>
          <a:p>
            <a:pPr marL="171450" indent="-514350">
              <a:spcBef>
                <a:spcPts val="0"/>
              </a:spcBef>
              <a:buNone/>
            </a:pPr>
            <a:endParaRPr lang="en-US" sz="20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000" dirty="0" smtClean="0"/>
              <a:t>DNS (RFC 3596)</a:t>
            </a:r>
            <a:endParaRPr lang="en-US" sz="3000" dirty="0"/>
          </a:p>
        </p:txBody>
      </p:sp>
      <p:sp>
        <p:nvSpPr>
          <p:cNvPr id="3" name="Content Placeholder 2"/>
          <p:cNvSpPr>
            <a:spLocks noGrp="1"/>
          </p:cNvSpPr>
          <p:nvPr>
            <p:ph idx="1"/>
          </p:nvPr>
        </p:nvSpPr>
        <p:spPr>
          <a:xfrm>
            <a:off x="457200" y="1295400"/>
            <a:ext cx="8229600" cy="5181600"/>
          </a:xfrm>
        </p:spPr>
        <p:txBody>
          <a:bodyPr>
            <a:normAutofit/>
          </a:bodyPr>
          <a:lstStyle/>
          <a:p>
            <a:pPr marL="171450" indent="-514350">
              <a:spcBef>
                <a:spcPts val="0"/>
              </a:spcBef>
              <a:buNone/>
            </a:pPr>
            <a:r>
              <a:rPr lang="en-US" sz="2000" dirty="0" smtClean="0"/>
              <a:t>III.	Additional consideration</a:t>
            </a:r>
          </a:p>
          <a:p>
            <a:pPr marL="171450" indent="-514350">
              <a:spcBef>
                <a:spcPts val="0"/>
              </a:spcBef>
              <a:buNone/>
            </a:pPr>
            <a:r>
              <a:rPr lang="en-US" sz="2000" dirty="0" smtClean="0"/>
              <a:t>                   DNS servers can be queried and respond to queries over IPv4 as 		well for IPv6.</a:t>
            </a:r>
          </a:p>
          <a:p>
            <a:pPr marL="171450" indent="-514350">
              <a:spcBef>
                <a:spcPts val="0"/>
              </a:spcBef>
              <a:buNone/>
            </a:pPr>
            <a:r>
              <a:rPr lang="en-US" sz="2000" dirty="0" smtClean="0"/>
              <a:t>IV.	Clients DNS servers as Resolvers</a:t>
            </a:r>
          </a:p>
          <a:p>
            <a:pPr marL="171450" indent="-514350">
              <a:spcBef>
                <a:spcPts val="0"/>
              </a:spcBef>
              <a:buNone/>
            </a:pPr>
            <a:r>
              <a:rPr lang="en-US" sz="2000" dirty="0" smtClean="0"/>
              <a:t>                   Must be able to handle all record types for IPv4 and IPv6.</a:t>
            </a:r>
            <a:endParaRPr lang="en-US" sz="20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000" dirty="0" err="1" smtClean="0"/>
              <a:t>QoS</a:t>
            </a:r>
            <a:r>
              <a:rPr lang="en-US" sz="3000" dirty="0" smtClean="0"/>
              <a:t> (For IP Telephony, Streaming audio, video)</a:t>
            </a:r>
            <a:endParaRPr lang="en-US" sz="3000" dirty="0"/>
          </a:p>
        </p:txBody>
      </p:sp>
      <p:sp>
        <p:nvSpPr>
          <p:cNvPr id="3" name="Content Placeholder 2"/>
          <p:cNvSpPr>
            <a:spLocks noGrp="1"/>
          </p:cNvSpPr>
          <p:nvPr>
            <p:ph idx="1"/>
          </p:nvPr>
        </p:nvSpPr>
        <p:spPr>
          <a:xfrm>
            <a:off x="457200" y="1295400"/>
            <a:ext cx="8229600" cy="5257800"/>
          </a:xfrm>
        </p:spPr>
        <p:txBody>
          <a:bodyPr>
            <a:normAutofit/>
          </a:bodyPr>
          <a:lstStyle/>
          <a:p>
            <a:pPr marL="171450" indent="-514350">
              <a:spcBef>
                <a:spcPts val="0"/>
              </a:spcBef>
              <a:buNone/>
            </a:pPr>
            <a:r>
              <a:rPr lang="en-US" sz="2000" dirty="0" smtClean="0"/>
              <a:t>I.		</a:t>
            </a:r>
            <a:r>
              <a:rPr lang="en-US" sz="2000" dirty="0" smtClean="0">
                <a:solidFill>
                  <a:srgbClr val="FF0000"/>
                </a:solidFill>
              </a:rPr>
              <a:t>Two main architectures</a:t>
            </a:r>
          </a:p>
          <a:p>
            <a:pPr marL="171450" indent="-514350">
              <a:spcBef>
                <a:spcPts val="0"/>
              </a:spcBef>
              <a:buNone/>
            </a:pPr>
            <a:r>
              <a:rPr lang="en-US" sz="2000" dirty="0" smtClean="0"/>
              <a:t>          	A.     </a:t>
            </a:r>
            <a:r>
              <a:rPr lang="en-US" sz="2000" dirty="0" smtClean="0">
                <a:solidFill>
                  <a:srgbClr val="FF0000"/>
                </a:solidFill>
              </a:rPr>
              <a:t>Integrated Services</a:t>
            </a:r>
            <a:r>
              <a:rPr lang="en-US" sz="2000" dirty="0" smtClean="0"/>
              <a:t> (</a:t>
            </a:r>
            <a:r>
              <a:rPr lang="en-US" sz="2000" dirty="0" err="1" smtClean="0"/>
              <a:t>IntServ</a:t>
            </a:r>
            <a:r>
              <a:rPr lang="en-US" sz="2000" dirty="0" smtClean="0"/>
              <a:t>)</a:t>
            </a:r>
          </a:p>
          <a:p>
            <a:pPr marL="171450" indent="-514350">
              <a:spcBef>
                <a:spcPts val="0"/>
              </a:spcBef>
              <a:buNone/>
            </a:pPr>
            <a:r>
              <a:rPr lang="en-US" sz="2000" dirty="0" smtClean="0"/>
              <a:t>                        1.     </a:t>
            </a:r>
            <a:r>
              <a:rPr lang="en-US" sz="2000" dirty="0" smtClean="0">
                <a:solidFill>
                  <a:srgbClr val="FF0000"/>
                </a:solidFill>
              </a:rPr>
              <a:t>Bandwidth and relevant resources per flow reserved  			end-to-end</a:t>
            </a:r>
            <a:r>
              <a:rPr lang="en-US" sz="2000" dirty="0" smtClean="0"/>
              <a:t>.</a:t>
            </a:r>
          </a:p>
          <a:p>
            <a:pPr marL="114300" indent="-457200">
              <a:spcBef>
                <a:spcPts val="0"/>
              </a:spcBef>
              <a:buNone/>
            </a:pPr>
            <a:r>
              <a:rPr lang="en-US" sz="2000" dirty="0" smtClean="0"/>
              <a:t>                        2.    RSVP(Resource Reservation Protocol) is part of this.</a:t>
            </a:r>
          </a:p>
          <a:p>
            <a:pPr marL="114300" indent="-457200">
              <a:spcBef>
                <a:spcPts val="0"/>
              </a:spcBef>
              <a:buNone/>
            </a:pPr>
            <a:r>
              <a:rPr lang="en-US" sz="2000" dirty="0" smtClean="0"/>
              <a:t>                                a.     Signaling protocol.</a:t>
            </a:r>
          </a:p>
          <a:p>
            <a:pPr marL="114300" indent="-457200">
              <a:spcBef>
                <a:spcPts val="0"/>
              </a:spcBef>
              <a:buNone/>
            </a:pPr>
            <a:r>
              <a:rPr lang="en-US" sz="2000" dirty="0" smtClean="0"/>
              <a:t>                                b.     Reserves bandwidth and other </a:t>
            </a:r>
            <a:r>
              <a:rPr lang="en-US" sz="2000" dirty="0" err="1" smtClean="0"/>
              <a:t>QoS</a:t>
            </a:r>
            <a:r>
              <a:rPr lang="en-US" sz="2000" dirty="0" smtClean="0"/>
              <a:t> resources</a:t>
            </a:r>
          </a:p>
          <a:p>
            <a:pPr marL="114300" indent="-457200">
              <a:spcBef>
                <a:spcPts val="0"/>
              </a:spcBef>
              <a:buNone/>
            </a:pPr>
            <a:r>
              <a:rPr lang="en-US" sz="2000" dirty="0" smtClean="0"/>
              <a:t>                        3.     Disadvantages</a:t>
            </a:r>
          </a:p>
          <a:p>
            <a:pPr marL="114300" indent="-457200">
              <a:spcBef>
                <a:spcPts val="0"/>
              </a:spcBef>
              <a:buNone/>
            </a:pPr>
            <a:r>
              <a:rPr lang="en-US" sz="2000" dirty="0" smtClean="0"/>
              <a:t>                                 a.     Implementation quite involved</a:t>
            </a:r>
          </a:p>
          <a:p>
            <a:pPr marL="114300" indent="-457200">
              <a:spcBef>
                <a:spcPts val="0"/>
              </a:spcBef>
              <a:buNone/>
            </a:pPr>
            <a:r>
              <a:rPr lang="en-US" sz="2000" dirty="0" smtClean="0"/>
              <a:t>                                 b.     Cannot scale well.</a:t>
            </a:r>
          </a:p>
          <a:p>
            <a:pPr marL="114300" indent="-457200">
              <a:spcBef>
                <a:spcPts val="0"/>
              </a:spcBef>
              <a:buNone/>
            </a:pPr>
            <a:r>
              <a:rPr lang="en-US" sz="2000" dirty="0" smtClean="0"/>
              <a:t>          </a:t>
            </a:r>
            <a:endParaRPr lang="en-US" sz="20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000" dirty="0" err="1" smtClean="0"/>
              <a:t>QoS</a:t>
            </a:r>
            <a:endParaRPr lang="en-US" sz="3000" dirty="0"/>
          </a:p>
        </p:txBody>
      </p:sp>
      <p:sp>
        <p:nvSpPr>
          <p:cNvPr id="3" name="Content Placeholder 2"/>
          <p:cNvSpPr>
            <a:spLocks noGrp="1"/>
          </p:cNvSpPr>
          <p:nvPr>
            <p:ph idx="1"/>
          </p:nvPr>
        </p:nvSpPr>
        <p:spPr>
          <a:xfrm>
            <a:off x="457200" y="1295400"/>
            <a:ext cx="8229600" cy="5257800"/>
          </a:xfrm>
        </p:spPr>
        <p:txBody>
          <a:bodyPr>
            <a:normAutofit fontScale="92500" lnSpcReduction="20000"/>
          </a:bodyPr>
          <a:lstStyle/>
          <a:p>
            <a:pPr marL="114300" indent="-457200">
              <a:spcBef>
                <a:spcPts val="0"/>
              </a:spcBef>
              <a:buNone/>
            </a:pPr>
            <a:r>
              <a:rPr lang="en-US" sz="2000" dirty="0" smtClean="0"/>
              <a:t>          	 B.     </a:t>
            </a:r>
            <a:r>
              <a:rPr lang="en-US" sz="2000" dirty="0" smtClean="0">
                <a:solidFill>
                  <a:srgbClr val="FF0000"/>
                </a:solidFill>
              </a:rPr>
              <a:t>Differentiated Services </a:t>
            </a:r>
            <a:r>
              <a:rPr lang="en-US" sz="2000" dirty="0" smtClean="0"/>
              <a:t>(</a:t>
            </a:r>
            <a:r>
              <a:rPr lang="en-US" sz="2000" dirty="0" err="1" smtClean="0"/>
              <a:t>DiffServ</a:t>
            </a:r>
            <a:r>
              <a:rPr lang="en-US" sz="2000" dirty="0" smtClean="0"/>
              <a:t>)</a:t>
            </a:r>
          </a:p>
          <a:p>
            <a:pPr marL="114300" indent="-457200">
              <a:spcBef>
                <a:spcPts val="0"/>
              </a:spcBef>
              <a:buNone/>
            </a:pPr>
            <a:r>
              <a:rPr lang="en-US" sz="2000" dirty="0" smtClean="0"/>
              <a:t>                             1.     DS field </a:t>
            </a:r>
          </a:p>
          <a:p>
            <a:pPr marL="114300" indent="-457200">
              <a:spcBef>
                <a:spcPts val="0"/>
              </a:spcBef>
              <a:buNone/>
            </a:pPr>
            <a:r>
              <a:rPr lang="en-US" sz="2000" dirty="0" smtClean="0"/>
              <a:t>                                     a.     </a:t>
            </a:r>
            <a:r>
              <a:rPr lang="en-US" sz="2000" dirty="0" smtClean="0">
                <a:solidFill>
                  <a:srgbClr val="FF0000"/>
                </a:solidFill>
              </a:rPr>
              <a:t>Defines the </a:t>
            </a:r>
            <a:r>
              <a:rPr lang="en-US" sz="2000" dirty="0" err="1" smtClean="0">
                <a:solidFill>
                  <a:srgbClr val="FF0000"/>
                </a:solidFill>
              </a:rPr>
              <a:t>ToS</a:t>
            </a:r>
            <a:r>
              <a:rPr lang="en-US" sz="2000" dirty="0" smtClean="0">
                <a:solidFill>
                  <a:srgbClr val="FF0000"/>
                </a:solidFill>
              </a:rPr>
              <a:t> field of the IPv4 Header and the Traffic 			Class field in the IPv6 Header</a:t>
            </a:r>
            <a:r>
              <a:rPr lang="en-US" sz="2000" dirty="0" smtClean="0"/>
              <a:t>.</a:t>
            </a:r>
          </a:p>
          <a:p>
            <a:pPr marL="114300" indent="-457200">
              <a:spcBef>
                <a:spcPts val="0"/>
              </a:spcBef>
              <a:buNone/>
            </a:pPr>
            <a:r>
              <a:rPr lang="en-US" sz="2000" dirty="0" smtClean="0"/>
              <a:t>                                     b.     Specifies 64 </a:t>
            </a:r>
            <a:r>
              <a:rPr lang="en-US" sz="2000" dirty="0" err="1" smtClean="0"/>
              <a:t>codepoints</a:t>
            </a:r>
            <a:r>
              <a:rPr lang="en-US" sz="2000" dirty="0" smtClean="0"/>
              <a:t>. </a:t>
            </a:r>
          </a:p>
          <a:p>
            <a:pPr marL="114300" indent="-457200">
              <a:spcBef>
                <a:spcPts val="0"/>
              </a:spcBef>
              <a:buNone/>
            </a:pPr>
            <a:r>
              <a:rPr lang="en-US" sz="2000" dirty="0" smtClean="0"/>
              <a:t>                                     c.     DS routines of routers are determined from this field. </a:t>
            </a:r>
          </a:p>
          <a:p>
            <a:pPr marL="114300" indent="-457200">
              <a:spcBef>
                <a:spcPts val="0"/>
              </a:spcBef>
              <a:buNone/>
            </a:pPr>
            <a:r>
              <a:rPr lang="en-US" sz="2000" dirty="0" smtClean="0"/>
              <a:t>                                     d.     Known as DSCP –  Differentiated Services Code Point  - 6 			bit field.</a:t>
            </a:r>
          </a:p>
          <a:p>
            <a:pPr marL="114300" indent="-457200">
              <a:spcBef>
                <a:spcPts val="0"/>
              </a:spcBef>
              <a:buNone/>
            </a:pPr>
            <a:r>
              <a:rPr lang="en-US" sz="2000" dirty="0" smtClean="0"/>
              <a:t>                             2.     </a:t>
            </a:r>
            <a:r>
              <a:rPr lang="en-US" sz="2000" dirty="0" smtClean="0">
                <a:solidFill>
                  <a:srgbClr val="FF0000"/>
                </a:solidFill>
              </a:rPr>
              <a:t>Communication between nodes  is with Per-Hop Behavior 			(PHB)</a:t>
            </a:r>
            <a:r>
              <a:rPr lang="en-US" sz="2000" dirty="0" smtClean="0"/>
              <a:t>.  </a:t>
            </a:r>
          </a:p>
          <a:p>
            <a:pPr marL="114300" indent="-457200">
              <a:spcBef>
                <a:spcPts val="0"/>
              </a:spcBef>
              <a:buNone/>
            </a:pPr>
            <a:r>
              <a:rPr lang="en-US" sz="2000" dirty="0" smtClean="0"/>
              <a:t>                                     a.     Number of PHBs are unlimited.</a:t>
            </a:r>
          </a:p>
          <a:p>
            <a:pPr marL="114300" indent="-457200">
              <a:spcBef>
                <a:spcPts val="0"/>
              </a:spcBef>
              <a:buNone/>
            </a:pPr>
            <a:r>
              <a:rPr lang="en-US" sz="2000" dirty="0" smtClean="0"/>
              <a:t>                                     b.     </a:t>
            </a:r>
            <a:r>
              <a:rPr lang="en-US" sz="2000" dirty="0" smtClean="0">
                <a:solidFill>
                  <a:srgbClr val="FF0000"/>
                </a:solidFill>
              </a:rPr>
              <a:t>Determines how packets are forwarded</a:t>
            </a:r>
            <a:r>
              <a:rPr lang="en-US" sz="2000" dirty="0" smtClean="0"/>
              <a:t>.</a:t>
            </a:r>
          </a:p>
          <a:p>
            <a:pPr marL="114300" indent="-457200">
              <a:spcBef>
                <a:spcPts val="0"/>
              </a:spcBef>
              <a:buNone/>
            </a:pPr>
            <a:r>
              <a:rPr lang="en-US" sz="2000" dirty="0" smtClean="0"/>
              <a:t>                                     c.     Selected by DSCP.</a:t>
            </a:r>
          </a:p>
          <a:p>
            <a:pPr marL="114300" indent="-457200">
              <a:spcBef>
                <a:spcPts val="0"/>
              </a:spcBef>
              <a:buNone/>
            </a:pPr>
            <a:r>
              <a:rPr lang="en-US" sz="2000" dirty="0" smtClean="0"/>
              <a:t>                             3.     DS Domain – Contiguous group of DS routers.</a:t>
            </a:r>
          </a:p>
          <a:p>
            <a:pPr marL="114300" indent="-457200">
              <a:spcBef>
                <a:spcPts val="0"/>
              </a:spcBef>
              <a:buNone/>
            </a:pPr>
            <a:r>
              <a:rPr lang="en-US" sz="2000" dirty="0" smtClean="0"/>
              <a:t>                             4.     DS region -  Set of contiguous  DS Domains.</a:t>
            </a:r>
          </a:p>
          <a:p>
            <a:pPr marL="114300" indent="-457200">
              <a:spcBef>
                <a:spcPts val="0"/>
              </a:spcBef>
              <a:buNone/>
            </a:pPr>
            <a:r>
              <a:rPr lang="en-US" sz="2000" dirty="0" smtClean="0"/>
              <a:t>                             5.     Packet classifiers</a:t>
            </a:r>
          </a:p>
          <a:p>
            <a:pPr marL="114300" indent="-457200">
              <a:spcBef>
                <a:spcPts val="0"/>
              </a:spcBef>
              <a:buNone/>
            </a:pPr>
            <a:r>
              <a:rPr lang="en-US" sz="2000" dirty="0" smtClean="0"/>
              <a:t>                                     a.     Behavior Aggregate Classifier (BA) – Based on DS field</a:t>
            </a:r>
          </a:p>
          <a:p>
            <a:pPr marL="114300" indent="-457200">
              <a:spcBef>
                <a:spcPts val="0"/>
              </a:spcBef>
              <a:buNone/>
            </a:pPr>
            <a:r>
              <a:rPr lang="en-US" sz="2000" dirty="0" smtClean="0"/>
              <a:t>                                     b.     Multi Field Classifier (MF) – Based on single or multiple 			header fields.</a:t>
            </a:r>
          </a:p>
          <a:p>
            <a:pPr marL="114300" indent="-457200">
              <a:spcBef>
                <a:spcPts val="0"/>
              </a:spcBef>
              <a:buNone/>
            </a:pPr>
            <a:r>
              <a:rPr lang="en-US" sz="2000" dirty="0" smtClean="0"/>
              <a:t>                             6.     </a:t>
            </a:r>
            <a:r>
              <a:rPr lang="en-US" sz="2000" dirty="0" smtClean="0">
                <a:solidFill>
                  <a:srgbClr val="FF0000"/>
                </a:solidFill>
              </a:rPr>
              <a:t>Scalable and can be used in large networks and the Internet</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000" dirty="0" err="1" smtClean="0"/>
              <a:t>QoS</a:t>
            </a:r>
            <a:endParaRPr lang="en-US" sz="3000" dirty="0"/>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pPr marL="171450" indent="-514350">
              <a:spcBef>
                <a:spcPts val="0"/>
              </a:spcBef>
              <a:buNone/>
            </a:pPr>
            <a:r>
              <a:rPr lang="en-US" sz="2000" dirty="0" smtClean="0"/>
              <a:t>II.	</a:t>
            </a:r>
            <a:r>
              <a:rPr lang="en-US" sz="2000" dirty="0" smtClean="0">
                <a:solidFill>
                  <a:srgbClr val="FF0000"/>
                </a:solidFill>
              </a:rPr>
              <a:t>Two fields in IPv6 Header for </a:t>
            </a:r>
            <a:r>
              <a:rPr lang="en-US" sz="2000" dirty="0" err="1" smtClean="0">
                <a:solidFill>
                  <a:srgbClr val="FF0000"/>
                </a:solidFill>
              </a:rPr>
              <a:t>QoS</a:t>
            </a:r>
            <a:endParaRPr lang="en-US" sz="2000" dirty="0" smtClean="0">
              <a:solidFill>
                <a:srgbClr val="FF0000"/>
              </a:solidFill>
            </a:endParaRPr>
          </a:p>
          <a:p>
            <a:pPr marL="171450" indent="-514350">
              <a:spcBef>
                <a:spcPts val="0"/>
              </a:spcBef>
              <a:buNone/>
            </a:pPr>
            <a:r>
              <a:rPr lang="en-US" sz="2000" dirty="0" smtClean="0"/>
              <a:t>          	A.     </a:t>
            </a:r>
            <a:r>
              <a:rPr lang="en-US" sz="2000" dirty="0" smtClean="0">
                <a:solidFill>
                  <a:srgbClr val="FF0000"/>
                </a:solidFill>
              </a:rPr>
              <a:t>Traffic Class</a:t>
            </a:r>
          </a:p>
          <a:p>
            <a:pPr marL="171450" indent="-514350">
              <a:spcBef>
                <a:spcPts val="0"/>
              </a:spcBef>
              <a:buNone/>
            </a:pPr>
            <a:r>
              <a:rPr lang="en-US" sz="2000" dirty="0" smtClean="0"/>
              <a:t>                         1.     1 Byte</a:t>
            </a:r>
          </a:p>
          <a:p>
            <a:pPr marL="171450" indent="-514350">
              <a:spcBef>
                <a:spcPts val="0"/>
              </a:spcBef>
              <a:buNone/>
            </a:pPr>
            <a:r>
              <a:rPr lang="en-US" sz="2000" dirty="0" smtClean="0"/>
              <a:t>                         2.     </a:t>
            </a:r>
            <a:r>
              <a:rPr lang="en-US" sz="2000" dirty="0" smtClean="0">
                <a:solidFill>
                  <a:srgbClr val="FF0000"/>
                </a:solidFill>
              </a:rPr>
              <a:t>Used by nodes and routers to identify class and priority of 			packets</a:t>
            </a:r>
            <a:r>
              <a:rPr lang="en-US" sz="2000" dirty="0" smtClean="0"/>
              <a:t>.</a:t>
            </a:r>
          </a:p>
          <a:p>
            <a:pPr marL="171450" indent="-514350">
              <a:spcBef>
                <a:spcPts val="0"/>
              </a:spcBef>
              <a:buNone/>
            </a:pPr>
            <a:r>
              <a:rPr lang="en-US" sz="2000" dirty="0" smtClean="0"/>
              <a:t>                 B.     </a:t>
            </a:r>
            <a:r>
              <a:rPr lang="en-US" sz="2000" dirty="0" smtClean="0">
                <a:solidFill>
                  <a:srgbClr val="FF0000"/>
                </a:solidFill>
              </a:rPr>
              <a:t>Flow Label</a:t>
            </a:r>
          </a:p>
          <a:p>
            <a:pPr marL="171450" indent="-514350">
              <a:spcBef>
                <a:spcPts val="0"/>
              </a:spcBef>
              <a:buNone/>
            </a:pPr>
            <a:r>
              <a:rPr lang="en-US" sz="2000" dirty="0" smtClean="0"/>
              <a:t>                         1.     20 bits</a:t>
            </a:r>
          </a:p>
          <a:p>
            <a:pPr marL="171450" indent="-514350">
              <a:spcBef>
                <a:spcPts val="0"/>
              </a:spcBef>
              <a:buNone/>
            </a:pPr>
            <a:r>
              <a:rPr lang="en-US" sz="2000" dirty="0" smtClean="0"/>
              <a:t>                         2.     </a:t>
            </a:r>
            <a:r>
              <a:rPr lang="en-US" sz="2000" dirty="0" smtClean="0">
                <a:solidFill>
                  <a:srgbClr val="FF0000"/>
                </a:solidFill>
              </a:rPr>
              <a:t>Assigned by source</a:t>
            </a:r>
            <a:r>
              <a:rPr lang="en-US" sz="2000" dirty="0" smtClean="0"/>
              <a:t>.</a:t>
            </a:r>
          </a:p>
          <a:p>
            <a:pPr marL="171450" indent="-514350">
              <a:spcBef>
                <a:spcPts val="0"/>
              </a:spcBef>
              <a:buNone/>
            </a:pPr>
            <a:r>
              <a:rPr lang="en-US" sz="2000" dirty="0" smtClean="0"/>
              <a:t>                         3.     There can be a number of flows between source and 			destination.</a:t>
            </a:r>
          </a:p>
          <a:p>
            <a:pPr marL="171450" indent="-514350">
              <a:spcBef>
                <a:spcPts val="0"/>
              </a:spcBef>
              <a:buNone/>
            </a:pPr>
            <a:r>
              <a:rPr lang="en-US" sz="2000" dirty="0" smtClean="0"/>
              <a:t>                         4.     Labels chosen randomly between 00001 to FFFFF.</a:t>
            </a:r>
          </a:p>
          <a:p>
            <a:pPr marL="171450" indent="-514350">
              <a:spcBef>
                <a:spcPts val="0"/>
              </a:spcBef>
              <a:buNone/>
            </a:pPr>
            <a:r>
              <a:rPr lang="en-US" sz="2000" dirty="0" smtClean="0"/>
              <a:t>                         5.     </a:t>
            </a:r>
            <a:r>
              <a:rPr lang="en-US" sz="2000" dirty="0" smtClean="0">
                <a:solidFill>
                  <a:srgbClr val="FF0000"/>
                </a:solidFill>
              </a:rPr>
              <a:t>Hosts or routers not using this label set the field to all 0s</a:t>
            </a:r>
            <a:r>
              <a:rPr lang="en-US" sz="2000" dirty="0" smtClean="0"/>
              <a:t>.</a:t>
            </a:r>
          </a:p>
          <a:p>
            <a:pPr marL="171450" indent="-514350">
              <a:spcBef>
                <a:spcPts val="0"/>
              </a:spcBef>
              <a:buNone/>
            </a:pPr>
            <a:r>
              <a:rPr lang="en-US" sz="2000" dirty="0" smtClean="0"/>
              <a:t>                         6.     </a:t>
            </a:r>
            <a:r>
              <a:rPr lang="en-US" sz="2000" dirty="0" smtClean="0">
                <a:solidFill>
                  <a:srgbClr val="FF0000"/>
                </a:solidFill>
              </a:rPr>
              <a:t>All packets in the flow have the same IP and port source 			and destination</a:t>
            </a:r>
            <a:r>
              <a:rPr lang="en-US" sz="2000" dirty="0" smtClean="0"/>
              <a:t>.</a:t>
            </a:r>
          </a:p>
          <a:p>
            <a:pPr marL="171450" indent="-514350">
              <a:spcBef>
                <a:spcPts val="0"/>
              </a:spcBef>
              <a:buNone/>
            </a:pPr>
            <a:r>
              <a:rPr lang="en-US" sz="2000" dirty="0" smtClean="0"/>
              <a:t>                         7.     </a:t>
            </a:r>
            <a:r>
              <a:rPr lang="en-US" sz="2000" dirty="0" smtClean="0">
                <a:solidFill>
                  <a:srgbClr val="FF0000"/>
                </a:solidFill>
              </a:rPr>
              <a:t>All packets must have the same Hop-By-Hop Options 				Header if used, and same Routing Extension Header if 			used</a:t>
            </a:r>
            <a:r>
              <a:rPr lang="en-US" sz="2000" dirty="0" smtClean="0"/>
              <a:t>.</a:t>
            </a:r>
          </a:p>
          <a:p>
            <a:pPr marL="171450" indent="-514350">
              <a:spcBef>
                <a:spcPts val="0"/>
              </a:spcBef>
              <a:buNone/>
            </a:pPr>
            <a:r>
              <a:rPr lang="en-US" sz="2000" dirty="0" smtClean="0"/>
              <a:t>                </a:t>
            </a:r>
            <a:endParaRPr lang="en-US" sz="20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000" dirty="0" err="1" smtClean="0"/>
              <a:t>QoS</a:t>
            </a:r>
            <a:endParaRPr lang="en-US" sz="3000" dirty="0"/>
          </a:p>
        </p:txBody>
      </p:sp>
      <p:sp>
        <p:nvSpPr>
          <p:cNvPr id="3" name="Content Placeholder 2"/>
          <p:cNvSpPr>
            <a:spLocks noGrp="1"/>
          </p:cNvSpPr>
          <p:nvPr>
            <p:ph idx="1"/>
          </p:nvPr>
        </p:nvSpPr>
        <p:spPr>
          <a:xfrm>
            <a:off x="457200" y="1295400"/>
            <a:ext cx="8229600" cy="4830763"/>
          </a:xfrm>
        </p:spPr>
        <p:txBody>
          <a:bodyPr>
            <a:normAutofit/>
          </a:bodyPr>
          <a:lstStyle/>
          <a:p>
            <a:pPr marL="171450" indent="-514350">
              <a:spcBef>
                <a:spcPts val="0"/>
              </a:spcBef>
              <a:buNone/>
            </a:pPr>
            <a:r>
              <a:rPr lang="en-US" sz="2000" dirty="0" smtClean="0"/>
              <a:t>III.	</a:t>
            </a:r>
            <a:r>
              <a:rPr lang="en-US" sz="2000" dirty="0" smtClean="0">
                <a:solidFill>
                  <a:srgbClr val="FF0000"/>
                </a:solidFill>
              </a:rPr>
              <a:t>Extension Headers</a:t>
            </a:r>
          </a:p>
          <a:p>
            <a:pPr marL="171450" indent="-514350">
              <a:spcBef>
                <a:spcPts val="0"/>
              </a:spcBef>
              <a:buNone/>
            </a:pPr>
            <a:r>
              <a:rPr lang="en-US" sz="2000" dirty="0" smtClean="0"/>
              <a:t>         	A.     </a:t>
            </a:r>
            <a:r>
              <a:rPr lang="en-US" sz="2000" dirty="0" smtClean="0">
                <a:solidFill>
                  <a:srgbClr val="FF0000"/>
                </a:solidFill>
              </a:rPr>
              <a:t>Routing Extension</a:t>
            </a:r>
          </a:p>
          <a:p>
            <a:pPr marL="171450" indent="-514350">
              <a:spcBef>
                <a:spcPts val="0"/>
              </a:spcBef>
              <a:buNone/>
            </a:pPr>
            <a:r>
              <a:rPr lang="en-US" sz="2000" dirty="0" smtClean="0">
                <a:solidFill>
                  <a:srgbClr val="FF0000"/>
                </a:solidFill>
              </a:rPr>
              <a:t>                         Can be used to request a certain route through a sequence of 		nodes</a:t>
            </a:r>
          </a:p>
          <a:p>
            <a:pPr marL="171450" indent="-514350">
              <a:spcBef>
                <a:spcPts val="0"/>
              </a:spcBef>
              <a:buNone/>
            </a:pPr>
            <a:r>
              <a:rPr lang="en-US" sz="2000" dirty="0" smtClean="0"/>
              <a:t>                 B.     </a:t>
            </a:r>
            <a:r>
              <a:rPr lang="en-US" sz="2000" dirty="0" smtClean="0">
                <a:solidFill>
                  <a:srgbClr val="FF0000"/>
                </a:solidFill>
              </a:rPr>
              <a:t>Hop-By-Hop Options</a:t>
            </a:r>
          </a:p>
          <a:p>
            <a:pPr marL="171450" indent="-514350">
              <a:spcBef>
                <a:spcPts val="0"/>
              </a:spcBef>
              <a:buNone/>
            </a:pPr>
            <a:r>
              <a:rPr lang="en-US" sz="2000" dirty="0" smtClean="0">
                <a:solidFill>
                  <a:srgbClr val="FF0000"/>
                </a:solidFill>
              </a:rPr>
              <a:t>                         Can be used to transport at most one router alert signaling 		message for each packet telling the router to process the 		packet. </a:t>
            </a:r>
          </a:p>
          <a:p>
            <a:pPr marL="171450" indent="-514350">
              <a:spcBef>
                <a:spcPts val="0"/>
              </a:spcBef>
              <a:buNone/>
            </a:pPr>
            <a:r>
              <a:rPr lang="en-US" sz="2000" dirty="0" smtClean="0"/>
              <a:t>                </a:t>
            </a:r>
            <a:endParaRPr lang="en-US" sz="20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IPv6 MOBILITY SUPPORT (RFC 3775)</a:t>
            </a:r>
            <a:endParaRPr lang="en-US" sz="2800" dirty="0"/>
          </a:p>
        </p:txBody>
      </p:sp>
      <p:sp>
        <p:nvSpPr>
          <p:cNvPr id="3" name="Content Placeholder 2"/>
          <p:cNvSpPr>
            <a:spLocks noGrp="1"/>
          </p:cNvSpPr>
          <p:nvPr>
            <p:ph idx="1"/>
          </p:nvPr>
        </p:nvSpPr>
        <p:spPr>
          <a:xfrm>
            <a:off x="457200" y="1066800"/>
            <a:ext cx="8229600" cy="5410200"/>
          </a:xfrm>
        </p:spPr>
        <p:txBody>
          <a:bodyPr>
            <a:normAutofit/>
          </a:bodyPr>
          <a:lstStyle/>
          <a:p>
            <a:pPr marL="171450" indent="-514350">
              <a:spcBef>
                <a:spcPts val="0"/>
              </a:spcBef>
              <a:buNone/>
            </a:pPr>
            <a:r>
              <a:rPr lang="en-US" sz="2400" dirty="0" smtClean="0"/>
              <a:t>I.		</a:t>
            </a:r>
            <a:r>
              <a:rPr lang="en-US" sz="2400" dirty="0" smtClean="0">
                <a:solidFill>
                  <a:srgbClr val="FF0000"/>
                </a:solidFill>
              </a:rPr>
              <a:t>Roaming of mobile Nodes – Point of attachment  to     		Internet without IP address changing</a:t>
            </a:r>
            <a:r>
              <a:rPr lang="en-US" sz="2400" dirty="0" smtClean="0"/>
              <a:t>.</a:t>
            </a:r>
          </a:p>
          <a:p>
            <a:pPr marL="171450" indent="-514350">
              <a:spcBef>
                <a:spcPts val="0"/>
              </a:spcBef>
              <a:buNone/>
            </a:pPr>
            <a:r>
              <a:rPr lang="en-US" sz="2400" dirty="0" smtClean="0"/>
              <a:t>  		  Can be used for wired networks</a:t>
            </a:r>
          </a:p>
          <a:p>
            <a:pPr marL="0">
              <a:spcBef>
                <a:spcPts val="0"/>
              </a:spcBef>
              <a:buNone/>
            </a:pPr>
            <a:r>
              <a:rPr lang="en-US" sz="2400" dirty="0" smtClean="0"/>
              <a:t>II.	Connections to nodes made without user interaction with 		a specific assigned address.</a:t>
            </a:r>
          </a:p>
          <a:p>
            <a:pPr marL="0">
              <a:spcBef>
                <a:spcPts val="0"/>
              </a:spcBef>
              <a:buNone/>
            </a:pPr>
            <a:r>
              <a:rPr lang="en-US" sz="2400" dirty="0" smtClean="0"/>
              <a:t>III.	Uses IPv6 features:</a:t>
            </a:r>
          </a:p>
          <a:p>
            <a:pPr marL="0">
              <a:spcBef>
                <a:spcPts val="0"/>
              </a:spcBef>
              <a:buNone/>
            </a:pPr>
            <a:r>
              <a:rPr lang="en-US" sz="2400" dirty="0" smtClean="0"/>
              <a:t>              A.     Address auto-configuration</a:t>
            </a:r>
          </a:p>
          <a:p>
            <a:pPr marL="0">
              <a:spcBef>
                <a:spcPts val="0"/>
              </a:spcBef>
              <a:buNone/>
            </a:pPr>
            <a:r>
              <a:rPr lang="en-US" sz="2400" dirty="0" smtClean="0"/>
              <a:t>                      1.     Stateless (Network prefix + Interface ID)</a:t>
            </a:r>
          </a:p>
          <a:p>
            <a:pPr marL="0">
              <a:spcBef>
                <a:spcPts val="0"/>
              </a:spcBef>
              <a:buNone/>
            </a:pPr>
            <a:r>
              <a:rPr lang="en-US" sz="2400" dirty="0" smtClean="0"/>
              <a:t>                      2.     </a:t>
            </a:r>
            <a:r>
              <a:rPr lang="en-US" sz="2400" dirty="0" err="1" smtClean="0"/>
              <a:t>Stateful</a:t>
            </a:r>
            <a:r>
              <a:rPr lang="en-US" sz="2400" dirty="0" smtClean="0"/>
              <a:t> (DHCPv6)</a:t>
            </a:r>
          </a:p>
          <a:p>
            <a:pPr marL="0">
              <a:spcBef>
                <a:spcPts val="0"/>
              </a:spcBef>
              <a:buNone/>
            </a:pPr>
            <a:r>
              <a:rPr lang="en-US" sz="2400" dirty="0" smtClean="0"/>
              <a:t>              B.     Neighbor Discovery</a:t>
            </a:r>
          </a:p>
          <a:p>
            <a:pPr marL="0">
              <a:spcBef>
                <a:spcPts val="0"/>
              </a:spcBef>
              <a:buNone/>
            </a:pPr>
            <a:r>
              <a:rPr lang="en-US" sz="2400" dirty="0" smtClean="0"/>
              <a:t>              C.     Extension Header</a:t>
            </a:r>
          </a:p>
          <a:p>
            <a:pPr marL="171450" indent="-514350">
              <a:spcBef>
                <a:spcPts val="0"/>
              </a:spcBef>
              <a:buAutoNum type="romanUcPeriod" startAt="4"/>
            </a:pPr>
            <a:r>
              <a:rPr lang="en-US" sz="2400" dirty="0" smtClean="0"/>
              <a:t>      Uses route optimization</a:t>
            </a:r>
          </a:p>
          <a:p>
            <a:pPr marL="0" indent="-514350">
              <a:spcBef>
                <a:spcPts val="0"/>
              </a:spcBef>
              <a:buNone/>
            </a:pPr>
            <a:endParaRPr lang="en-US" sz="2400" dirty="0" smtClean="0"/>
          </a:p>
          <a:p>
            <a:pPr marL="0" indent="-514350">
              <a:spcBef>
                <a:spcPts val="0"/>
              </a:spcBef>
              <a:buNone/>
            </a:pPr>
            <a:r>
              <a:rPr lang="en-US" sz="2400" dirty="0" smtClean="0"/>
              <a:t>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IPv6 MOBILITY SUPPORT (RFC 3775)</a:t>
            </a:r>
            <a:endParaRPr lang="en-US" sz="2800" dirty="0"/>
          </a:p>
        </p:txBody>
      </p:sp>
      <p:sp>
        <p:nvSpPr>
          <p:cNvPr id="3" name="Content Placeholder 2"/>
          <p:cNvSpPr>
            <a:spLocks noGrp="1"/>
          </p:cNvSpPr>
          <p:nvPr>
            <p:ph idx="1"/>
          </p:nvPr>
        </p:nvSpPr>
        <p:spPr>
          <a:xfrm>
            <a:off x="457200" y="1066800"/>
            <a:ext cx="8229600" cy="5410200"/>
          </a:xfrm>
        </p:spPr>
        <p:txBody>
          <a:bodyPr>
            <a:normAutofit/>
          </a:bodyPr>
          <a:lstStyle/>
          <a:p>
            <a:pPr marL="0" indent="-514350">
              <a:spcBef>
                <a:spcPts val="0"/>
              </a:spcBef>
              <a:buNone/>
            </a:pPr>
            <a:r>
              <a:rPr lang="en-US" sz="2400" dirty="0" smtClean="0"/>
              <a:t>V.          Main points </a:t>
            </a:r>
          </a:p>
          <a:p>
            <a:pPr marL="0" indent="-514350">
              <a:spcBef>
                <a:spcPts val="0"/>
              </a:spcBef>
              <a:buNone/>
            </a:pPr>
            <a:r>
              <a:rPr lang="en-US" sz="2400" dirty="0" smtClean="0"/>
              <a:t>	A.     	</a:t>
            </a:r>
            <a:r>
              <a:rPr lang="en-US" sz="2400" dirty="0" smtClean="0">
                <a:solidFill>
                  <a:srgbClr val="FF0000"/>
                </a:solidFill>
              </a:rPr>
              <a:t>Home address </a:t>
            </a:r>
          </a:p>
          <a:p>
            <a:pPr marL="0" indent="-514350">
              <a:spcBef>
                <a:spcPts val="0"/>
              </a:spcBef>
              <a:buNone/>
            </a:pPr>
            <a:r>
              <a:rPr lang="en-US" sz="2400" dirty="0" smtClean="0"/>
              <a:t>                          1.     </a:t>
            </a:r>
            <a:r>
              <a:rPr lang="en-US" sz="2400" dirty="0" smtClean="0">
                <a:solidFill>
                  <a:srgbClr val="FF0000"/>
                </a:solidFill>
              </a:rPr>
              <a:t>Global </a:t>
            </a:r>
            <a:r>
              <a:rPr lang="en-US" sz="2400" dirty="0" err="1" smtClean="0">
                <a:solidFill>
                  <a:srgbClr val="FF0000"/>
                </a:solidFill>
              </a:rPr>
              <a:t>unicast</a:t>
            </a:r>
            <a:r>
              <a:rPr lang="en-US" sz="2400" dirty="0" smtClean="0">
                <a:solidFill>
                  <a:srgbClr val="FF0000"/>
                </a:solidFill>
              </a:rPr>
              <a:t> address assigned to </a:t>
            </a:r>
            <a:r>
              <a:rPr lang="en-US" sz="2400" dirty="0" err="1" smtClean="0">
                <a:solidFill>
                  <a:srgbClr val="FF0000"/>
                </a:solidFill>
              </a:rPr>
              <a:t>moble</a:t>
            </a:r>
            <a:r>
              <a:rPr lang="en-US" sz="2400" dirty="0" smtClean="0">
                <a:solidFill>
                  <a:srgbClr val="FF0000"/>
                </a:solidFill>
              </a:rPr>
              <a:t> 			phone</a:t>
            </a:r>
            <a:r>
              <a:rPr lang="en-US" sz="2400" dirty="0" smtClean="0"/>
              <a:t>.</a:t>
            </a:r>
          </a:p>
          <a:p>
            <a:pPr marL="0" indent="-514350">
              <a:spcBef>
                <a:spcPts val="0"/>
              </a:spcBef>
              <a:buNone/>
            </a:pPr>
            <a:r>
              <a:rPr lang="en-US" sz="2400" dirty="0" smtClean="0"/>
              <a:t>	             2.     Used with home link.</a:t>
            </a:r>
          </a:p>
          <a:p>
            <a:pPr marL="0" indent="-514350">
              <a:spcBef>
                <a:spcPts val="0"/>
              </a:spcBef>
              <a:buNone/>
            </a:pPr>
            <a:r>
              <a:rPr lang="en-US" sz="2400" dirty="0" smtClean="0"/>
              <a:t>              B.	</a:t>
            </a:r>
            <a:r>
              <a:rPr lang="en-US" sz="2400" dirty="0" smtClean="0">
                <a:solidFill>
                  <a:srgbClr val="FF0000"/>
                </a:solidFill>
              </a:rPr>
              <a:t>Care-of- address</a:t>
            </a:r>
          </a:p>
          <a:p>
            <a:pPr marL="0" indent="-514350">
              <a:spcBef>
                <a:spcPts val="0"/>
              </a:spcBef>
              <a:buNone/>
            </a:pPr>
            <a:r>
              <a:rPr lang="en-US" sz="2400" dirty="0" smtClean="0"/>
              <a:t>                      	1.     </a:t>
            </a:r>
            <a:r>
              <a:rPr lang="en-US" sz="2400" dirty="0" smtClean="0">
                <a:solidFill>
                  <a:srgbClr val="FF0000"/>
                </a:solidFill>
              </a:rPr>
              <a:t>Global </a:t>
            </a:r>
            <a:r>
              <a:rPr lang="en-US" sz="2400" dirty="0" err="1" smtClean="0">
                <a:solidFill>
                  <a:srgbClr val="FF0000"/>
                </a:solidFill>
              </a:rPr>
              <a:t>unicast</a:t>
            </a:r>
            <a:r>
              <a:rPr lang="en-US" sz="2400" dirty="0" smtClean="0">
                <a:solidFill>
                  <a:srgbClr val="FF0000"/>
                </a:solidFill>
              </a:rPr>
              <a:t> address for the mobile phone 			to use while away from home and in a 				foreign link</a:t>
            </a:r>
            <a:r>
              <a:rPr lang="en-US" sz="2400" dirty="0" smtClean="0"/>
              <a:t>.</a:t>
            </a:r>
          </a:p>
          <a:p>
            <a:pPr marL="0" indent="-514350">
              <a:spcBef>
                <a:spcPts val="0"/>
              </a:spcBef>
              <a:buNone/>
            </a:pPr>
            <a:r>
              <a:rPr lang="en-US" sz="2400" dirty="0" smtClean="0"/>
              <a:t>                      	2.     </a:t>
            </a:r>
            <a:r>
              <a:rPr lang="en-US" sz="2400" dirty="0" smtClean="0">
                <a:solidFill>
                  <a:srgbClr val="FF0000"/>
                </a:solidFill>
              </a:rPr>
              <a:t>Mobile phone may have multiple care-of-				addresses</a:t>
            </a:r>
            <a:r>
              <a:rPr lang="en-US" sz="2400" dirty="0" smtClean="0"/>
              <a:t>.</a:t>
            </a:r>
          </a:p>
          <a:p>
            <a:pPr marL="0" indent="-514350">
              <a:spcBef>
                <a:spcPts val="0"/>
              </a:spcBef>
              <a:buNone/>
            </a:pPr>
            <a:r>
              <a:rPr lang="en-US" sz="2400" dirty="0" smtClean="0"/>
              <a:t>                      	3.      Primary care-of-address is the one registered 			with the home agent.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000" dirty="0" smtClean="0"/>
              <a:t>TRANSITION METHODS</a:t>
            </a:r>
            <a:endParaRPr lang="en-US" sz="3000" dirty="0"/>
          </a:p>
        </p:txBody>
      </p:sp>
      <p:sp>
        <p:nvSpPr>
          <p:cNvPr id="3" name="Content Placeholder 2"/>
          <p:cNvSpPr>
            <a:spLocks noGrp="1"/>
          </p:cNvSpPr>
          <p:nvPr>
            <p:ph idx="1"/>
          </p:nvPr>
        </p:nvSpPr>
        <p:spPr>
          <a:xfrm>
            <a:off x="457200" y="1295400"/>
            <a:ext cx="8229600" cy="5257800"/>
          </a:xfrm>
        </p:spPr>
        <p:txBody>
          <a:bodyPr>
            <a:normAutofit/>
          </a:bodyPr>
          <a:lstStyle/>
          <a:p>
            <a:pPr marL="171450" indent="-514350">
              <a:spcBef>
                <a:spcPts val="0"/>
              </a:spcBef>
              <a:buNone/>
            </a:pPr>
            <a:r>
              <a:rPr lang="en-US" sz="2000" dirty="0" smtClean="0"/>
              <a:t>I.		</a:t>
            </a:r>
            <a:r>
              <a:rPr lang="en-US" sz="2000" dirty="0" smtClean="0">
                <a:solidFill>
                  <a:srgbClr val="FF0000"/>
                </a:solidFill>
              </a:rPr>
              <a:t>Dual Stack</a:t>
            </a:r>
          </a:p>
          <a:p>
            <a:pPr marL="171450" indent="-514350">
              <a:spcBef>
                <a:spcPts val="0"/>
              </a:spcBef>
              <a:buNone/>
            </a:pPr>
            <a:r>
              <a:rPr lang="en-US" sz="2000" dirty="0" smtClean="0"/>
              <a:t>         	A.     </a:t>
            </a:r>
            <a:r>
              <a:rPr lang="en-US" sz="2000" dirty="0" smtClean="0">
                <a:solidFill>
                  <a:srgbClr val="FF0000"/>
                </a:solidFill>
              </a:rPr>
              <a:t>Nodes that have both protocols are called IPv6/IPv4 nodes</a:t>
            </a:r>
            <a:r>
              <a:rPr lang="en-US" sz="2000" dirty="0" smtClean="0"/>
              <a:t>.</a:t>
            </a:r>
          </a:p>
          <a:p>
            <a:pPr marL="171450" indent="-514350">
              <a:spcBef>
                <a:spcPts val="0"/>
              </a:spcBef>
              <a:buNone/>
            </a:pPr>
            <a:r>
              <a:rPr lang="en-US" sz="2000" dirty="0" smtClean="0"/>
              <a:t>         	B.     </a:t>
            </a:r>
            <a:r>
              <a:rPr lang="en-US" sz="2000" dirty="0" smtClean="0">
                <a:solidFill>
                  <a:srgbClr val="FF0000"/>
                </a:solidFill>
              </a:rPr>
              <a:t>Can send and receive both</a:t>
            </a:r>
            <a:r>
              <a:rPr lang="en-US" sz="2000" dirty="0" smtClean="0"/>
              <a:t>.</a:t>
            </a:r>
          </a:p>
          <a:p>
            <a:pPr marL="171450" indent="-514350">
              <a:spcBef>
                <a:spcPts val="0"/>
              </a:spcBef>
              <a:buNone/>
            </a:pPr>
            <a:r>
              <a:rPr lang="en-US" sz="2000" dirty="0" smtClean="0"/>
              <a:t>         	C.     Possible configurations</a:t>
            </a:r>
          </a:p>
          <a:p>
            <a:pPr marL="171450" indent="-514350">
              <a:spcBef>
                <a:spcPts val="0"/>
              </a:spcBef>
              <a:buNone/>
            </a:pPr>
            <a:r>
              <a:rPr lang="en-US" sz="2000" dirty="0" smtClean="0"/>
              <a:t>                        1.     IPv6 enabled, IPv4 disabled</a:t>
            </a:r>
          </a:p>
          <a:p>
            <a:pPr marL="171450" indent="-514350">
              <a:spcBef>
                <a:spcPts val="0"/>
              </a:spcBef>
              <a:buNone/>
            </a:pPr>
            <a:r>
              <a:rPr lang="en-US" sz="2000" dirty="0" smtClean="0"/>
              <a:t>                        2.     IPv4 enabled, IPv6 disabled</a:t>
            </a:r>
          </a:p>
          <a:p>
            <a:pPr marL="171450" indent="-514350">
              <a:spcBef>
                <a:spcPts val="0"/>
              </a:spcBef>
              <a:buNone/>
            </a:pPr>
            <a:r>
              <a:rPr lang="en-US" sz="2000" dirty="0" smtClean="0"/>
              <a:t>                        3.     IPv6 and IPv4 enabled                </a:t>
            </a:r>
          </a:p>
          <a:p>
            <a:pPr marL="171450" indent="-514350">
              <a:spcBef>
                <a:spcPts val="0"/>
              </a:spcBef>
              <a:buNone/>
            </a:pPr>
            <a:r>
              <a:rPr lang="en-US" sz="2000" dirty="0" smtClean="0"/>
              <a:t>         	D.     </a:t>
            </a:r>
            <a:r>
              <a:rPr lang="en-US" sz="2000" dirty="0" smtClean="0">
                <a:solidFill>
                  <a:srgbClr val="FF0000"/>
                </a:solidFill>
              </a:rPr>
              <a:t>Dual Stack Network</a:t>
            </a:r>
          </a:p>
          <a:p>
            <a:pPr marL="171450" indent="-514350">
              <a:spcBef>
                <a:spcPts val="0"/>
              </a:spcBef>
              <a:buNone/>
            </a:pPr>
            <a:r>
              <a:rPr lang="en-US" sz="2000" dirty="0" smtClean="0">
                <a:solidFill>
                  <a:srgbClr val="FF0000"/>
                </a:solidFill>
              </a:rPr>
              <a:t>                        1.     Both are forwarded on routers</a:t>
            </a:r>
          </a:p>
          <a:p>
            <a:pPr marL="171450" indent="-514350">
              <a:spcBef>
                <a:spcPts val="0"/>
              </a:spcBef>
              <a:buNone/>
            </a:pPr>
            <a:r>
              <a:rPr lang="en-US" sz="2000" dirty="0" smtClean="0">
                <a:solidFill>
                  <a:srgbClr val="FF0000"/>
                </a:solidFill>
              </a:rPr>
              <a:t>               	        2.     Both are kept in routing tables.</a:t>
            </a:r>
          </a:p>
          <a:p>
            <a:pPr marL="171450" indent="-514350">
              <a:spcBef>
                <a:spcPts val="0"/>
              </a:spcBef>
              <a:buNone/>
            </a:pPr>
            <a:r>
              <a:rPr lang="en-US" sz="2000" dirty="0" smtClean="0">
                <a:solidFill>
                  <a:srgbClr val="FF0000"/>
                </a:solidFill>
              </a:rPr>
              <a:t>               	        3.     Takes more memory and CPU power on routers</a:t>
            </a:r>
          </a:p>
          <a:p>
            <a:pPr marL="171450" indent="-514350">
              <a:spcBef>
                <a:spcPts val="0"/>
              </a:spcBef>
              <a:buNone/>
            </a:pPr>
            <a:endParaRPr lang="en-US" sz="20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000" dirty="0" smtClean="0"/>
              <a:t>TRANSITION METHODS</a:t>
            </a:r>
            <a:endParaRPr lang="en-US" sz="3000" dirty="0"/>
          </a:p>
        </p:txBody>
      </p:sp>
      <p:sp>
        <p:nvSpPr>
          <p:cNvPr id="3" name="Content Placeholder 2"/>
          <p:cNvSpPr>
            <a:spLocks noGrp="1"/>
          </p:cNvSpPr>
          <p:nvPr>
            <p:ph idx="1"/>
          </p:nvPr>
        </p:nvSpPr>
        <p:spPr>
          <a:xfrm>
            <a:off x="457200" y="1295400"/>
            <a:ext cx="8229600" cy="5257800"/>
          </a:xfrm>
        </p:spPr>
        <p:txBody>
          <a:bodyPr>
            <a:normAutofit fontScale="85000" lnSpcReduction="10000"/>
          </a:bodyPr>
          <a:lstStyle/>
          <a:p>
            <a:pPr marL="171450" indent="-514350">
              <a:spcBef>
                <a:spcPts val="0"/>
              </a:spcBef>
              <a:buNone/>
            </a:pPr>
            <a:r>
              <a:rPr lang="en-US" sz="2000" dirty="0" smtClean="0"/>
              <a:t>II.		</a:t>
            </a:r>
            <a:r>
              <a:rPr lang="en-US" sz="2000" dirty="0" smtClean="0">
                <a:solidFill>
                  <a:srgbClr val="FF0000"/>
                </a:solidFill>
              </a:rPr>
              <a:t>Tunneling</a:t>
            </a:r>
          </a:p>
          <a:p>
            <a:pPr marL="171450" indent="-514350">
              <a:spcBef>
                <a:spcPts val="0"/>
              </a:spcBef>
              <a:buNone/>
            </a:pPr>
            <a:r>
              <a:rPr lang="en-US" sz="2000" dirty="0" smtClean="0"/>
              <a:t>          	A.     Also called encapsulation</a:t>
            </a:r>
          </a:p>
          <a:p>
            <a:pPr marL="171450" indent="-514350">
              <a:spcBef>
                <a:spcPts val="0"/>
              </a:spcBef>
              <a:buNone/>
            </a:pPr>
            <a:r>
              <a:rPr lang="en-US" sz="2000" dirty="0" smtClean="0"/>
              <a:t>          	B.     Can be used in a variety of ways</a:t>
            </a:r>
          </a:p>
          <a:p>
            <a:pPr marL="171450" indent="-514350">
              <a:spcBef>
                <a:spcPts val="0"/>
              </a:spcBef>
              <a:buNone/>
            </a:pPr>
            <a:r>
              <a:rPr lang="en-US" sz="2000" dirty="0" smtClean="0"/>
              <a:t>          	C.     3 components</a:t>
            </a:r>
          </a:p>
          <a:p>
            <a:pPr marL="171450" indent="-514350">
              <a:spcBef>
                <a:spcPts val="0"/>
              </a:spcBef>
              <a:buNone/>
            </a:pPr>
            <a:r>
              <a:rPr lang="en-US" sz="2000" dirty="0" smtClean="0"/>
              <a:t>                            1.     Encapsulation at tunnel entrance</a:t>
            </a:r>
          </a:p>
          <a:p>
            <a:pPr marL="171450" indent="-514350">
              <a:spcBef>
                <a:spcPts val="0"/>
              </a:spcBef>
              <a:buNone/>
            </a:pPr>
            <a:r>
              <a:rPr lang="en-US" sz="2000" dirty="0" smtClean="0"/>
              <a:t>                            2.     </a:t>
            </a:r>
            <a:r>
              <a:rPr lang="en-US" sz="2000" dirty="0" err="1" smtClean="0"/>
              <a:t>Decapsulation</a:t>
            </a:r>
            <a:r>
              <a:rPr lang="en-US" sz="2000" dirty="0" smtClean="0"/>
              <a:t> at tunnel exit point</a:t>
            </a:r>
          </a:p>
          <a:p>
            <a:pPr marL="171450" indent="-514350">
              <a:spcBef>
                <a:spcPts val="0"/>
              </a:spcBef>
              <a:buNone/>
            </a:pPr>
            <a:r>
              <a:rPr lang="en-US" sz="2000" dirty="0" smtClean="0"/>
              <a:t>                            3.     Tunnel management</a:t>
            </a:r>
          </a:p>
          <a:p>
            <a:pPr marL="171450" indent="-514350">
              <a:spcBef>
                <a:spcPts val="0"/>
              </a:spcBef>
              <a:buNone/>
            </a:pPr>
            <a:r>
              <a:rPr lang="en-US" sz="2000" dirty="0" smtClean="0"/>
              <a:t>          	D.     Scenarios</a:t>
            </a:r>
          </a:p>
          <a:p>
            <a:pPr marL="171450" indent="-514350">
              <a:spcBef>
                <a:spcPts val="0"/>
              </a:spcBef>
              <a:buNone/>
            </a:pPr>
            <a:r>
              <a:rPr lang="en-US" sz="2000" dirty="0" smtClean="0"/>
              <a:t>                           </a:t>
            </a:r>
            <a:r>
              <a:rPr lang="en-US" sz="2000" dirty="0" smtClean="0">
                <a:solidFill>
                  <a:srgbClr val="FF0000"/>
                </a:solidFill>
              </a:rPr>
              <a:t>1.     Allows you to have a IPv6 network and use a IPv4 provider to get to 			other IPv6 hosts or networks.</a:t>
            </a:r>
          </a:p>
          <a:p>
            <a:pPr marL="171450" indent="-514350">
              <a:spcBef>
                <a:spcPts val="0"/>
              </a:spcBef>
              <a:buNone/>
            </a:pPr>
            <a:r>
              <a:rPr lang="en-US" sz="2000" dirty="0" smtClean="0">
                <a:solidFill>
                  <a:srgbClr val="FF0000"/>
                </a:solidFill>
              </a:rPr>
              <a:t>                           2.     IPv6 islands in corporate network with IPv4 backbone</a:t>
            </a:r>
            <a:r>
              <a:rPr lang="en-US" sz="2000" dirty="0" smtClean="0"/>
              <a:t>.</a:t>
            </a:r>
          </a:p>
          <a:p>
            <a:pPr marL="171450" indent="-514350">
              <a:spcBef>
                <a:spcPts val="0"/>
              </a:spcBef>
              <a:buNone/>
            </a:pPr>
            <a:r>
              <a:rPr lang="en-US" sz="2000" dirty="0" smtClean="0"/>
              <a:t>          	E.     Types</a:t>
            </a:r>
          </a:p>
          <a:p>
            <a:pPr marL="171450" indent="-514350">
              <a:spcBef>
                <a:spcPts val="0"/>
              </a:spcBef>
              <a:buNone/>
            </a:pPr>
            <a:r>
              <a:rPr lang="en-US" sz="2000" dirty="0" smtClean="0"/>
              <a:t>                           1.     </a:t>
            </a:r>
            <a:r>
              <a:rPr lang="en-US" sz="2000" dirty="0" smtClean="0">
                <a:solidFill>
                  <a:srgbClr val="FF0000"/>
                </a:solidFill>
              </a:rPr>
              <a:t>Manually configured tunneling</a:t>
            </a:r>
          </a:p>
          <a:p>
            <a:pPr marL="171450" indent="-514350">
              <a:spcBef>
                <a:spcPts val="0"/>
              </a:spcBef>
              <a:buNone/>
            </a:pPr>
            <a:r>
              <a:rPr lang="en-US" sz="2000" dirty="0" smtClean="0">
                <a:solidFill>
                  <a:srgbClr val="FF0000"/>
                </a:solidFill>
              </a:rPr>
              <a:t>                                   a.     IPv6 packets encapsulated in IPv4 packets and sent through IPv4 			routing.</a:t>
            </a:r>
          </a:p>
          <a:p>
            <a:pPr marL="171450" indent="-514350">
              <a:spcBef>
                <a:spcPts val="0"/>
              </a:spcBef>
              <a:buNone/>
            </a:pPr>
            <a:r>
              <a:rPr lang="en-US" sz="2000" dirty="0" smtClean="0">
                <a:solidFill>
                  <a:srgbClr val="FF0000"/>
                </a:solidFill>
              </a:rPr>
              <a:t>                                   b.     Point to point tunnels that need to be configured manually.</a:t>
            </a:r>
          </a:p>
          <a:p>
            <a:pPr marL="171450" indent="-514350">
              <a:spcBef>
                <a:spcPts val="0"/>
              </a:spcBef>
              <a:buNone/>
            </a:pPr>
            <a:r>
              <a:rPr lang="en-US" sz="2000" dirty="0" smtClean="0"/>
              <a:t>                           2.     </a:t>
            </a:r>
            <a:r>
              <a:rPr lang="en-US" sz="2000" dirty="0" smtClean="0">
                <a:solidFill>
                  <a:srgbClr val="FF0000"/>
                </a:solidFill>
              </a:rPr>
              <a:t>Automatic Tunneling</a:t>
            </a:r>
          </a:p>
          <a:p>
            <a:pPr marL="171450" indent="-514350">
              <a:spcBef>
                <a:spcPts val="0"/>
              </a:spcBef>
              <a:buNone/>
            </a:pPr>
            <a:r>
              <a:rPr lang="en-US" sz="2000" dirty="0" smtClean="0"/>
              <a:t>                                    </a:t>
            </a:r>
            <a:r>
              <a:rPr lang="en-US" sz="2000" dirty="0" smtClean="0">
                <a:solidFill>
                  <a:srgbClr val="FF0000"/>
                </a:solidFill>
              </a:rPr>
              <a:t>a.     IPv6 nodes using different kinds of addresses.</a:t>
            </a:r>
          </a:p>
          <a:p>
            <a:pPr marL="171450" indent="-514350">
              <a:spcBef>
                <a:spcPts val="0"/>
              </a:spcBef>
              <a:buNone/>
            </a:pPr>
            <a:r>
              <a:rPr lang="en-US" sz="2000" dirty="0" smtClean="0">
                <a:solidFill>
                  <a:srgbClr val="FF0000"/>
                </a:solidFill>
              </a:rPr>
              <a:t>                                    b.     These IPv6 </a:t>
            </a:r>
            <a:r>
              <a:rPr lang="en-US" sz="2000" dirty="0" err="1" smtClean="0">
                <a:solidFill>
                  <a:srgbClr val="FF0000"/>
                </a:solidFill>
              </a:rPr>
              <a:t>unicast</a:t>
            </a:r>
            <a:r>
              <a:rPr lang="en-US" sz="2000" dirty="0" smtClean="0">
                <a:solidFill>
                  <a:srgbClr val="FF0000"/>
                </a:solidFill>
              </a:rPr>
              <a:t> addresses carry an IPv4 address in parts of 			IPv6 address fields.</a:t>
            </a:r>
          </a:p>
          <a:p>
            <a:pPr marL="171450" indent="-514350">
              <a:spcBef>
                <a:spcPts val="0"/>
              </a:spcBef>
              <a:buNone/>
            </a:pPr>
            <a:r>
              <a:rPr lang="en-US" sz="2000" dirty="0" smtClean="0"/>
              <a:t>          	F.     Hop Limit</a:t>
            </a:r>
          </a:p>
          <a:p>
            <a:pPr marL="171450" indent="-514350">
              <a:spcBef>
                <a:spcPts val="0"/>
              </a:spcBef>
              <a:buNone/>
            </a:pPr>
            <a:r>
              <a:rPr lang="en-US" sz="2000" dirty="0" smtClean="0"/>
              <a:t>                	        </a:t>
            </a:r>
            <a:r>
              <a:rPr lang="en-US" sz="2000" dirty="0" smtClean="0">
                <a:solidFill>
                  <a:srgbClr val="FF0000"/>
                </a:solidFill>
              </a:rPr>
              <a:t>IPv6 –over-IPv4 tunnel is a single hop</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IPv5</a:t>
            </a:r>
            <a:endParaRPr lang="en-US" sz="3000" dirty="0"/>
          </a:p>
        </p:txBody>
      </p:sp>
      <p:sp>
        <p:nvSpPr>
          <p:cNvPr id="3" name="Content Placeholder 2"/>
          <p:cNvSpPr>
            <a:spLocks noGrp="1"/>
          </p:cNvSpPr>
          <p:nvPr>
            <p:ph idx="1"/>
          </p:nvPr>
        </p:nvSpPr>
        <p:spPr/>
        <p:txBody>
          <a:bodyPr/>
          <a:lstStyle/>
          <a:p>
            <a:pPr marL="0" indent="-571500">
              <a:spcBef>
                <a:spcPts val="0"/>
              </a:spcBef>
              <a:buNone/>
            </a:pPr>
            <a:r>
              <a:rPr lang="en-US" dirty="0" smtClean="0"/>
              <a:t>I.	Meant for test/research</a:t>
            </a:r>
          </a:p>
          <a:p>
            <a:pPr marL="0" indent="-571500">
              <a:spcBef>
                <a:spcPts val="0"/>
              </a:spcBef>
              <a:buNone/>
            </a:pPr>
            <a:r>
              <a:rPr lang="en-US" dirty="0" smtClean="0"/>
              <a:t>II.	Known as ST, then ST2.</a:t>
            </a:r>
          </a:p>
          <a:p>
            <a:pPr marL="0" indent="-571500">
              <a:spcBef>
                <a:spcPts val="0"/>
              </a:spcBef>
              <a:buNone/>
            </a:pPr>
            <a:r>
              <a:rPr lang="en-US" dirty="0" smtClean="0"/>
              <a:t>III. 	RFC 1819</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000" dirty="0" smtClean="0"/>
              <a:t>TRANSITION METHODS</a:t>
            </a:r>
            <a:endParaRPr lang="en-US" sz="3000" dirty="0"/>
          </a:p>
        </p:txBody>
      </p:sp>
      <p:sp>
        <p:nvSpPr>
          <p:cNvPr id="3" name="Content Placeholder 2"/>
          <p:cNvSpPr>
            <a:spLocks noGrp="1"/>
          </p:cNvSpPr>
          <p:nvPr>
            <p:ph idx="1"/>
          </p:nvPr>
        </p:nvSpPr>
        <p:spPr>
          <a:xfrm>
            <a:off x="381000" y="914400"/>
            <a:ext cx="8229600" cy="5638800"/>
          </a:xfrm>
        </p:spPr>
        <p:txBody>
          <a:bodyPr>
            <a:normAutofit/>
          </a:bodyPr>
          <a:lstStyle/>
          <a:p>
            <a:pPr marL="171450" indent="-514350">
              <a:spcBef>
                <a:spcPts val="0"/>
              </a:spcBef>
              <a:buNone/>
            </a:pPr>
            <a:r>
              <a:rPr lang="en-US" sz="2000" dirty="0" smtClean="0"/>
              <a:t>	</a:t>
            </a:r>
            <a:r>
              <a:rPr lang="en-US" sz="2300" dirty="0" smtClean="0"/>
              <a:t>	G.     Ways of Tunneling</a:t>
            </a:r>
          </a:p>
          <a:p>
            <a:pPr marL="171450" indent="-514350">
              <a:spcBef>
                <a:spcPts val="0"/>
              </a:spcBef>
              <a:buNone/>
            </a:pPr>
            <a:r>
              <a:rPr lang="en-US" sz="2300" dirty="0" smtClean="0"/>
              <a:t>                      1.     Router-to-Router</a:t>
            </a:r>
          </a:p>
          <a:p>
            <a:pPr marL="171450" indent="-514350">
              <a:spcBef>
                <a:spcPts val="0"/>
              </a:spcBef>
              <a:buNone/>
            </a:pPr>
            <a:r>
              <a:rPr lang="en-US" sz="2300" dirty="0" smtClean="0"/>
              <a:t>                      2.     Host-to-Router</a:t>
            </a:r>
          </a:p>
          <a:p>
            <a:pPr marL="171450" indent="-514350">
              <a:spcBef>
                <a:spcPts val="0"/>
              </a:spcBef>
              <a:buNone/>
            </a:pPr>
            <a:r>
              <a:rPr lang="en-US" sz="2300" dirty="0" smtClean="0"/>
              <a:t>                      3.     Host-to-Host</a:t>
            </a:r>
          </a:p>
          <a:p>
            <a:pPr marL="171450" indent="-514350">
              <a:spcBef>
                <a:spcPts val="0"/>
              </a:spcBef>
              <a:buNone/>
            </a:pPr>
            <a:r>
              <a:rPr lang="en-US" sz="2300" dirty="0" smtClean="0"/>
              <a:t>                      4.     Router-to-Host</a:t>
            </a:r>
          </a:p>
          <a:p>
            <a:pPr marL="171450" indent="-514350">
              <a:spcBef>
                <a:spcPts val="0"/>
              </a:spcBef>
              <a:buNone/>
            </a:pPr>
            <a:r>
              <a:rPr lang="en-US" sz="2300" dirty="0" smtClean="0"/>
              <a:t>III.	</a:t>
            </a:r>
            <a:r>
              <a:rPr lang="en-US" sz="2300" dirty="0" smtClean="0">
                <a:solidFill>
                  <a:srgbClr val="FF0000"/>
                </a:solidFill>
              </a:rPr>
              <a:t>Tunneling in IPv6</a:t>
            </a:r>
          </a:p>
          <a:p>
            <a:pPr marL="171450" indent="-514350">
              <a:spcBef>
                <a:spcPts val="0"/>
              </a:spcBef>
              <a:buNone/>
            </a:pPr>
            <a:r>
              <a:rPr lang="en-US" sz="2300" dirty="0" smtClean="0"/>
              <a:t>         	A.     </a:t>
            </a:r>
            <a:r>
              <a:rPr lang="en-US" sz="2300" dirty="0" smtClean="0">
                <a:solidFill>
                  <a:srgbClr val="FF0000"/>
                </a:solidFill>
              </a:rPr>
              <a:t>Packets are encapsulated in a IPv6 header</a:t>
            </a:r>
          </a:p>
          <a:p>
            <a:pPr marL="171450" indent="-514350">
              <a:spcBef>
                <a:spcPts val="0"/>
              </a:spcBef>
              <a:buNone/>
            </a:pPr>
            <a:r>
              <a:rPr lang="en-US" sz="2300" dirty="0" smtClean="0"/>
              <a:t>         	B.     Packet can be</a:t>
            </a:r>
          </a:p>
          <a:p>
            <a:pPr marL="171450" indent="-514350">
              <a:spcBef>
                <a:spcPts val="0"/>
              </a:spcBef>
              <a:buNone/>
            </a:pPr>
            <a:r>
              <a:rPr lang="en-US" sz="2300" dirty="0" smtClean="0"/>
              <a:t>                      1.     IPv4 Packet</a:t>
            </a:r>
          </a:p>
          <a:p>
            <a:pPr marL="171450" indent="-514350">
              <a:spcBef>
                <a:spcPts val="0"/>
              </a:spcBef>
              <a:buNone/>
            </a:pPr>
            <a:r>
              <a:rPr lang="en-US" sz="2300" dirty="0" smtClean="0"/>
              <a:t>                      2.     IPv6 Packet</a:t>
            </a:r>
          </a:p>
          <a:p>
            <a:pPr marL="171450" indent="-514350">
              <a:spcBef>
                <a:spcPts val="0"/>
              </a:spcBef>
              <a:buNone/>
            </a:pPr>
            <a:r>
              <a:rPr lang="en-US" sz="2300" dirty="0" smtClean="0"/>
              <a:t>                      3.     Any other protocol</a:t>
            </a:r>
          </a:p>
          <a:p>
            <a:pPr marL="171450" indent="-514350">
              <a:spcBef>
                <a:spcPts val="0"/>
              </a:spcBef>
              <a:buNone/>
            </a:pPr>
            <a:r>
              <a:rPr lang="en-US" sz="2300" dirty="0" smtClean="0"/>
              <a:t>         	C.     </a:t>
            </a:r>
            <a:r>
              <a:rPr lang="en-US" sz="2300" dirty="0" smtClean="0">
                <a:solidFill>
                  <a:srgbClr val="FF0000"/>
                </a:solidFill>
              </a:rPr>
              <a:t>One or set of Extension headers may also be 			</a:t>
            </a:r>
            <a:r>
              <a:rPr lang="en-US" sz="2300" dirty="0" err="1" smtClean="0">
                <a:solidFill>
                  <a:srgbClr val="FF0000"/>
                </a:solidFill>
              </a:rPr>
              <a:t>prepended</a:t>
            </a:r>
            <a:r>
              <a:rPr lang="en-US" sz="2300" dirty="0" smtClean="0">
                <a:solidFill>
                  <a:srgbClr val="FF0000"/>
                </a:solidFill>
              </a:rPr>
              <a:t> at tunnel entrance</a:t>
            </a:r>
            <a:r>
              <a:rPr lang="en-US" sz="2300" dirty="0" smtClean="0"/>
              <a:t>.</a:t>
            </a:r>
          </a:p>
          <a:p>
            <a:pPr marL="171450" indent="-514350">
              <a:spcBef>
                <a:spcPts val="0"/>
              </a:spcBef>
              <a:buNone/>
            </a:pPr>
            <a:r>
              <a:rPr lang="en-US" sz="2300" dirty="0" smtClean="0"/>
              <a:t> </a:t>
            </a:r>
            <a:endParaRPr lang="en-US" sz="23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normAutofit/>
          </a:bodyPr>
          <a:lstStyle/>
          <a:p>
            <a:r>
              <a:rPr lang="en-US" sz="3000" dirty="0" smtClean="0"/>
              <a:t>TRANSITION METHODS</a:t>
            </a:r>
            <a:endParaRPr lang="en-US" sz="3000" dirty="0"/>
          </a:p>
        </p:txBody>
      </p:sp>
      <p:sp>
        <p:nvSpPr>
          <p:cNvPr id="3" name="Content Placeholder 2"/>
          <p:cNvSpPr>
            <a:spLocks noGrp="1"/>
          </p:cNvSpPr>
          <p:nvPr>
            <p:ph idx="1"/>
          </p:nvPr>
        </p:nvSpPr>
        <p:spPr>
          <a:xfrm>
            <a:off x="457200" y="914400"/>
            <a:ext cx="8229600" cy="5334000"/>
          </a:xfrm>
        </p:spPr>
        <p:txBody>
          <a:bodyPr>
            <a:normAutofit fontScale="40000" lnSpcReduction="20000"/>
          </a:bodyPr>
          <a:lstStyle/>
          <a:p>
            <a:pPr marL="571500" lvl="1" indent="-514350">
              <a:spcBef>
                <a:spcPts val="0"/>
              </a:spcBef>
              <a:buNone/>
            </a:pPr>
            <a:r>
              <a:rPr lang="en-US" sz="3400" dirty="0" smtClean="0"/>
              <a:t>IV.		Methods of transition</a:t>
            </a:r>
          </a:p>
          <a:p>
            <a:pPr marL="171450" indent="-514350">
              <a:spcBef>
                <a:spcPts val="0"/>
              </a:spcBef>
              <a:buNone/>
            </a:pPr>
            <a:r>
              <a:rPr lang="en-US" sz="3400" dirty="0" smtClean="0"/>
              <a:t>       	 A.     </a:t>
            </a:r>
            <a:r>
              <a:rPr lang="en-US" sz="3400" dirty="0" smtClean="0">
                <a:solidFill>
                  <a:srgbClr val="FF0000"/>
                </a:solidFill>
              </a:rPr>
              <a:t>6to4</a:t>
            </a:r>
            <a:r>
              <a:rPr lang="en-US" sz="3400" dirty="0" smtClean="0"/>
              <a:t> </a:t>
            </a:r>
          </a:p>
          <a:p>
            <a:pPr marL="171450" indent="-514350">
              <a:spcBef>
                <a:spcPts val="0"/>
              </a:spcBef>
              <a:buNone/>
            </a:pPr>
            <a:r>
              <a:rPr lang="en-US" sz="3400" dirty="0" smtClean="0"/>
              <a:t>              	          1.     RFC 3056</a:t>
            </a:r>
          </a:p>
          <a:p>
            <a:pPr marL="171450" indent="-514350">
              <a:spcBef>
                <a:spcPts val="0"/>
              </a:spcBef>
              <a:buNone/>
            </a:pPr>
            <a:r>
              <a:rPr lang="en-US" sz="3400" dirty="0" smtClean="0"/>
              <a:t>                                 2.     </a:t>
            </a:r>
            <a:r>
              <a:rPr lang="en-US" sz="3400" dirty="0" smtClean="0">
                <a:solidFill>
                  <a:srgbClr val="FF0000"/>
                </a:solidFill>
              </a:rPr>
              <a:t>IPv6 sites communicate between each other over IPv4 network without a tunnel</a:t>
            </a:r>
            <a:r>
              <a:rPr lang="en-US" sz="3400" dirty="0" smtClean="0"/>
              <a:t> .  </a:t>
            </a:r>
            <a:r>
              <a:rPr lang="en-US" sz="3400" dirty="0" smtClean="0">
                <a:solidFill>
                  <a:srgbClr val="FF0000"/>
                </a:solidFill>
              </a:rPr>
              <a:t>6to4 		routers are used that are also configured for IPv6.</a:t>
            </a:r>
          </a:p>
          <a:p>
            <a:pPr marL="171450" indent="-514350">
              <a:spcBef>
                <a:spcPts val="0"/>
              </a:spcBef>
              <a:buNone/>
            </a:pPr>
            <a:r>
              <a:rPr lang="en-US" sz="3400" dirty="0" smtClean="0"/>
              <a:t>                                 3.     </a:t>
            </a:r>
            <a:r>
              <a:rPr lang="en-US" sz="3400" dirty="0" smtClean="0">
                <a:solidFill>
                  <a:srgbClr val="FF0000"/>
                </a:solidFill>
              </a:rPr>
              <a:t>At least one global IPv4 </a:t>
            </a:r>
            <a:r>
              <a:rPr lang="en-US" sz="3400" dirty="0" err="1" smtClean="0">
                <a:solidFill>
                  <a:srgbClr val="FF0000"/>
                </a:solidFill>
              </a:rPr>
              <a:t>unicast</a:t>
            </a:r>
            <a:r>
              <a:rPr lang="en-US" sz="3400" dirty="0" smtClean="0">
                <a:solidFill>
                  <a:srgbClr val="FF0000"/>
                </a:solidFill>
              </a:rPr>
              <a:t> address required with the prefix 2002::/16.  80 bits 		leftover(16 for network, 64 bits for the node interface identifiers)</a:t>
            </a:r>
            <a:r>
              <a:rPr lang="en-US" sz="3400" dirty="0" smtClean="0"/>
              <a:t>.</a:t>
            </a:r>
          </a:p>
          <a:p>
            <a:pPr marL="171450" indent="-514350">
              <a:spcBef>
                <a:spcPts val="0"/>
              </a:spcBef>
              <a:buNone/>
            </a:pPr>
            <a:r>
              <a:rPr lang="en-US" sz="3400" dirty="0" smtClean="0"/>
              <a:t>                                 4.     </a:t>
            </a:r>
            <a:r>
              <a:rPr lang="en-US" sz="3400" dirty="0" smtClean="0">
                <a:solidFill>
                  <a:srgbClr val="FF0000"/>
                </a:solidFill>
              </a:rPr>
              <a:t>Not intended as a permanent solution</a:t>
            </a:r>
            <a:r>
              <a:rPr lang="en-US" sz="3400" dirty="0" smtClean="0"/>
              <a:t>.</a:t>
            </a:r>
          </a:p>
          <a:p>
            <a:pPr marL="171450" indent="-514350">
              <a:spcBef>
                <a:spcPts val="0"/>
              </a:spcBef>
              <a:buNone/>
            </a:pPr>
            <a:r>
              <a:rPr lang="en-US" sz="3400" dirty="0" smtClean="0"/>
              <a:t>         	B.     ISATAP (Intra-Site Automatic Tunnel Addressing Protocol)</a:t>
            </a:r>
          </a:p>
          <a:p>
            <a:pPr marL="171450" indent="-514350">
              <a:spcBef>
                <a:spcPts val="0"/>
              </a:spcBef>
              <a:buNone/>
            </a:pPr>
            <a:r>
              <a:rPr lang="en-US" sz="3400" dirty="0" smtClean="0"/>
              <a:t>                                     </a:t>
            </a:r>
            <a:r>
              <a:rPr lang="en-US" sz="3400" dirty="0" smtClean="0">
                <a:solidFill>
                  <a:srgbClr val="FF0000"/>
                </a:solidFill>
              </a:rPr>
              <a:t>IPv6 connections for dual-stack nodes through tunnels over a IPv4 network</a:t>
            </a:r>
            <a:r>
              <a:rPr lang="en-US" sz="3400" dirty="0" smtClean="0"/>
              <a:t>.</a:t>
            </a:r>
          </a:p>
          <a:p>
            <a:pPr marL="171450" indent="-514350">
              <a:spcBef>
                <a:spcPts val="0"/>
              </a:spcBef>
              <a:buNone/>
            </a:pPr>
            <a:r>
              <a:rPr lang="en-US" sz="3400" dirty="0" smtClean="0"/>
              <a:t>         	C.     </a:t>
            </a:r>
            <a:r>
              <a:rPr lang="en-US" sz="3400" dirty="0" err="1" smtClean="0"/>
              <a:t>Teredo</a:t>
            </a:r>
            <a:r>
              <a:rPr lang="en-US" sz="3400" dirty="0" smtClean="0"/>
              <a:t> </a:t>
            </a:r>
          </a:p>
          <a:p>
            <a:pPr marL="171450" indent="-514350">
              <a:spcBef>
                <a:spcPts val="0"/>
              </a:spcBef>
              <a:buNone/>
            </a:pPr>
            <a:r>
              <a:rPr lang="en-US" sz="3400" dirty="0" smtClean="0"/>
              <a:t>                                1.     RFC 4380</a:t>
            </a:r>
          </a:p>
          <a:p>
            <a:pPr marL="171450" indent="-514350">
              <a:spcBef>
                <a:spcPts val="0"/>
              </a:spcBef>
              <a:buNone/>
            </a:pPr>
            <a:r>
              <a:rPr lang="en-US" sz="3400" dirty="0" smtClean="0"/>
              <a:t>                                2.     </a:t>
            </a:r>
            <a:r>
              <a:rPr lang="en-US" sz="3400" dirty="0" smtClean="0">
                <a:solidFill>
                  <a:srgbClr val="FF0000"/>
                </a:solidFill>
              </a:rPr>
              <a:t>IPv6 for hosts with one or more layers of NAT by tunneling packets through UDP</a:t>
            </a:r>
            <a:r>
              <a:rPr lang="en-US" sz="3400" dirty="0" smtClean="0"/>
              <a:t>.</a:t>
            </a:r>
          </a:p>
          <a:p>
            <a:pPr marL="171450" indent="-514350">
              <a:spcBef>
                <a:spcPts val="0"/>
              </a:spcBef>
              <a:buNone/>
            </a:pPr>
            <a:r>
              <a:rPr lang="en-US" sz="3400" dirty="0" smtClean="0"/>
              <a:t>                                3.     Possible solution is to  use 6to4 gateway on a NAT.</a:t>
            </a:r>
          </a:p>
          <a:p>
            <a:pPr marL="171450" indent="-514350">
              <a:spcBef>
                <a:spcPts val="0"/>
              </a:spcBef>
              <a:buNone/>
            </a:pPr>
            <a:r>
              <a:rPr lang="en-US" sz="3400" dirty="0" smtClean="0"/>
              <a:t>         	D.     Tunnel Broker</a:t>
            </a:r>
          </a:p>
          <a:p>
            <a:pPr marL="171450" indent="-514350">
              <a:spcBef>
                <a:spcPts val="0"/>
              </a:spcBef>
              <a:buNone/>
            </a:pPr>
            <a:r>
              <a:rPr lang="en-US" sz="3400" dirty="0" smtClean="0"/>
              <a:t>                                1.     RFC 3053</a:t>
            </a:r>
          </a:p>
          <a:p>
            <a:pPr marL="171450" indent="-514350">
              <a:spcBef>
                <a:spcPts val="0"/>
              </a:spcBef>
              <a:buNone/>
            </a:pPr>
            <a:r>
              <a:rPr lang="en-US" sz="3400" dirty="0" smtClean="0"/>
              <a:t>                                2.     </a:t>
            </a:r>
            <a:r>
              <a:rPr lang="en-US" sz="3400" dirty="0" smtClean="0">
                <a:solidFill>
                  <a:srgbClr val="FF0000"/>
                </a:solidFill>
              </a:rPr>
              <a:t>IPv6 providers for users that already connect to internet with IPv4</a:t>
            </a:r>
            <a:r>
              <a:rPr lang="en-US" sz="3400" dirty="0" smtClean="0"/>
              <a:t>.</a:t>
            </a:r>
          </a:p>
          <a:p>
            <a:pPr marL="171450" indent="-514350">
              <a:spcBef>
                <a:spcPts val="0"/>
              </a:spcBef>
              <a:buNone/>
            </a:pPr>
            <a:r>
              <a:rPr lang="en-US" sz="3400" dirty="0" smtClean="0"/>
              <a:t>                                3.     </a:t>
            </a:r>
            <a:r>
              <a:rPr lang="en-US" sz="3400" dirty="0" smtClean="0">
                <a:solidFill>
                  <a:srgbClr val="FF0000"/>
                </a:solidFill>
              </a:rPr>
              <a:t>Users register with the broker who manages the tunneled connections with Tunnel 		Servers (Dual Stack routers)</a:t>
            </a:r>
            <a:r>
              <a:rPr lang="en-US" sz="3400" dirty="0" smtClean="0"/>
              <a:t>.</a:t>
            </a:r>
          </a:p>
          <a:p>
            <a:pPr marL="171450" indent="-514350">
              <a:spcBef>
                <a:spcPts val="0"/>
              </a:spcBef>
              <a:buNone/>
            </a:pPr>
            <a:r>
              <a:rPr lang="en-US" sz="3400" dirty="0" smtClean="0"/>
              <a:t>                                4.     </a:t>
            </a:r>
            <a:r>
              <a:rPr lang="en-US" sz="3400" dirty="0" smtClean="0">
                <a:solidFill>
                  <a:srgbClr val="FF0000"/>
                </a:solidFill>
              </a:rPr>
              <a:t>Good for small IPv6 installations</a:t>
            </a:r>
            <a:r>
              <a:rPr lang="en-US" sz="3400" dirty="0" smtClean="0"/>
              <a:t>.  </a:t>
            </a:r>
          </a:p>
          <a:p>
            <a:pPr marL="171450" indent="-514350">
              <a:spcBef>
                <a:spcPts val="0"/>
              </a:spcBef>
              <a:buNone/>
            </a:pPr>
            <a:r>
              <a:rPr lang="en-US" sz="3400" dirty="0" smtClean="0"/>
              <a:t>         	E.     IPv4/IPv6 coexistence using VLANs</a:t>
            </a:r>
          </a:p>
          <a:p>
            <a:pPr marL="171450" indent="-514350">
              <a:spcBef>
                <a:spcPts val="0"/>
              </a:spcBef>
              <a:buNone/>
            </a:pPr>
            <a:r>
              <a:rPr lang="en-US" sz="3400" dirty="0" smtClean="0"/>
              <a:t>         	F.     Cisco 6PE</a:t>
            </a:r>
          </a:p>
          <a:p>
            <a:pPr marL="171450" indent="-514350">
              <a:spcBef>
                <a:spcPts val="0"/>
              </a:spcBef>
              <a:buNone/>
            </a:pPr>
            <a:r>
              <a:rPr lang="en-US" sz="3400" dirty="0" smtClean="0"/>
              <a:t>                                     Based on hierarchical routing structure of MPLS(Multiprotocol Label Switching).</a:t>
            </a:r>
          </a:p>
          <a:p>
            <a:pPr marL="171450" indent="-514350">
              <a:spcBef>
                <a:spcPts val="0"/>
              </a:spcBef>
              <a:buNone/>
            </a:pPr>
            <a:r>
              <a:rPr lang="en-US" sz="3400" dirty="0" smtClean="0"/>
              <a:t>         	G.     GRE (Generic Routing Encapsulation)</a:t>
            </a:r>
          </a:p>
          <a:p>
            <a:pPr marL="171450" indent="-514350">
              <a:spcBef>
                <a:spcPts val="0"/>
              </a:spcBef>
              <a:buNone/>
            </a:pPr>
            <a:r>
              <a:rPr lang="en-US" sz="3400" dirty="0" smtClean="0"/>
              <a:t>              	        1.     RFC 2784</a:t>
            </a:r>
          </a:p>
          <a:p>
            <a:pPr marL="171450" indent="-514350">
              <a:spcBef>
                <a:spcPts val="0"/>
              </a:spcBef>
              <a:buNone/>
            </a:pPr>
            <a:r>
              <a:rPr lang="en-US" sz="3400" dirty="0" smtClean="0"/>
              <a:t>                               2.     To encapsulate any protocol in another protocol.</a:t>
            </a:r>
          </a:p>
          <a:p>
            <a:pPr marL="171450" indent="-514350">
              <a:spcBef>
                <a:spcPts val="0"/>
              </a:spcBef>
              <a:buNone/>
            </a:pPr>
            <a:r>
              <a:rPr lang="en-US" sz="3400" dirty="0" smtClean="0"/>
              <a:t>         	H.     SSH</a:t>
            </a:r>
          </a:p>
          <a:p>
            <a:pPr marL="171450" indent="-514350">
              <a:spcBef>
                <a:spcPts val="0"/>
              </a:spcBef>
              <a:buNone/>
            </a:pPr>
            <a:r>
              <a:rPr lang="en-US" sz="3400" dirty="0" smtClean="0"/>
              <a:t>              	         SSH tunnels can be used as simple transition mechanism. </a:t>
            </a:r>
          </a:p>
          <a:p>
            <a:pPr marL="171450" indent="-514350">
              <a:spcBef>
                <a:spcPts val="0"/>
              </a:spcBef>
              <a:buNone/>
            </a:pPr>
            <a:endParaRPr lang="en-US" sz="29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000" dirty="0" smtClean="0"/>
              <a:t>TRANSITION METHODS</a:t>
            </a:r>
            <a:endParaRPr lang="en-US" sz="3000" dirty="0"/>
          </a:p>
        </p:txBody>
      </p:sp>
      <p:sp>
        <p:nvSpPr>
          <p:cNvPr id="3" name="Content Placeholder 2"/>
          <p:cNvSpPr>
            <a:spLocks noGrp="1"/>
          </p:cNvSpPr>
          <p:nvPr>
            <p:ph idx="1"/>
          </p:nvPr>
        </p:nvSpPr>
        <p:spPr>
          <a:xfrm>
            <a:off x="457200" y="1295400"/>
            <a:ext cx="8229600" cy="5257800"/>
          </a:xfrm>
        </p:spPr>
        <p:txBody>
          <a:bodyPr>
            <a:normAutofit/>
          </a:bodyPr>
          <a:lstStyle/>
          <a:p>
            <a:pPr marL="171450" indent="-514350">
              <a:spcBef>
                <a:spcPts val="0"/>
              </a:spcBef>
              <a:buNone/>
            </a:pPr>
            <a:r>
              <a:rPr lang="en-US" sz="2000" dirty="0" smtClean="0"/>
              <a:t>V.	NAT-PT (Network Address Translation-Protocol Translation)</a:t>
            </a:r>
          </a:p>
          <a:p>
            <a:pPr marL="171450" indent="-514350">
              <a:spcBef>
                <a:spcPts val="0"/>
              </a:spcBef>
              <a:buNone/>
            </a:pPr>
            <a:r>
              <a:rPr lang="en-US" sz="2000" dirty="0" smtClean="0"/>
              <a:t>         	A.     Uses SIIT (Stateless IP/ICMP Translation Algorithm)</a:t>
            </a:r>
          </a:p>
          <a:p>
            <a:pPr marL="171450" indent="-514350">
              <a:spcBef>
                <a:spcPts val="0"/>
              </a:spcBef>
              <a:buNone/>
            </a:pPr>
            <a:r>
              <a:rPr lang="en-US" sz="2000" dirty="0" smtClean="0"/>
              <a:t>         	B.     RFC 2766</a:t>
            </a:r>
          </a:p>
          <a:p>
            <a:pPr marL="171450" indent="-514350">
              <a:spcBef>
                <a:spcPts val="0"/>
              </a:spcBef>
              <a:buNone/>
            </a:pPr>
            <a:r>
              <a:rPr lang="en-US" sz="2000" dirty="0" smtClean="0"/>
              <a:t>         	C.     </a:t>
            </a:r>
            <a:r>
              <a:rPr lang="en-US" sz="2000" dirty="0" smtClean="0">
                <a:solidFill>
                  <a:srgbClr val="FF0000"/>
                </a:solidFill>
              </a:rPr>
              <a:t>NAT Gateway sits between IPv6 and IPv4 networks and contains 		a pool of globally unique IPv4 addresses to assign to IPv6 		nodes</a:t>
            </a:r>
            <a:r>
              <a:rPr lang="en-US" sz="2000" dirty="0" smtClean="0"/>
              <a:t>.</a:t>
            </a:r>
          </a:p>
          <a:p>
            <a:pPr marL="171450" indent="-514350">
              <a:spcBef>
                <a:spcPts val="0"/>
              </a:spcBef>
              <a:buAutoNum type="romanUcPeriod" startAt="6"/>
            </a:pPr>
            <a:r>
              <a:rPr lang="en-US" sz="2000" dirty="0" smtClean="0"/>
              <a:t>      </a:t>
            </a:r>
            <a:r>
              <a:rPr lang="en-US" sz="2000" dirty="0" smtClean="0">
                <a:solidFill>
                  <a:srgbClr val="FF0000"/>
                </a:solidFill>
              </a:rPr>
              <a:t>NAT64 and DNS64</a:t>
            </a:r>
          </a:p>
          <a:p>
            <a:pPr marL="171450" indent="-514350">
              <a:spcBef>
                <a:spcPts val="0"/>
              </a:spcBef>
              <a:buNone/>
            </a:pPr>
            <a:r>
              <a:rPr lang="en-US" sz="2000" dirty="0" smtClean="0">
                <a:solidFill>
                  <a:srgbClr val="FF0000"/>
                </a:solidFill>
              </a:rPr>
              <a:t>		Intended to replace NAT-PT</a:t>
            </a:r>
          </a:p>
          <a:p>
            <a:pPr marL="171450" indent="-514350">
              <a:spcBef>
                <a:spcPts val="0"/>
              </a:spcBef>
              <a:buAutoNum type="romanUcPeriod" startAt="6"/>
            </a:pPr>
            <a:endParaRPr lang="en-US" sz="2000" dirty="0" smtClean="0"/>
          </a:p>
          <a:p>
            <a:pPr marL="171450" indent="-514350">
              <a:spcBef>
                <a:spcPts val="0"/>
              </a:spcBef>
              <a:buAutoNum type="romanUcPeriod" startAt="6"/>
            </a:pPr>
            <a:endParaRPr lang="en-US" sz="2000" dirty="0" smtClean="0"/>
          </a:p>
          <a:p>
            <a:pPr marL="171450" indent="-514350">
              <a:spcBef>
                <a:spcPts val="0"/>
              </a:spcBef>
              <a:buNone/>
            </a:pPr>
            <a:r>
              <a:rPr lang="en-US" sz="2000" dirty="0" smtClean="0"/>
              <a:t>               </a:t>
            </a:r>
            <a:endParaRPr lang="en-US" sz="20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a:t>
            </a:r>
            <a:endParaRPr lang="en-US" dirty="0"/>
          </a:p>
        </p:txBody>
      </p:sp>
      <p:sp>
        <p:nvSpPr>
          <p:cNvPr id="3" name="Content Placeholder 2"/>
          <p:cNvSpPr>
            <a:spLocks noGrp="1"/>
          </p:cNvSpPr>
          <p:nvPr>
            <p:ph idx="1"/>
          </p:nvPr>
        </p:nvSpPr>
        <p:spPr/>
        <p:txBody>
          <a:bodyPr>
            <a:normAutofit/>
          </a:bodyPr>
          <a:lstStyle/>
          <a:p>
            <a:pPr marL="171450" indent="-514350">
              <a:spcBef>
                <a:spcPts val="0"/>
              </a:spcBef>
              <a:buNone/>
            </a:pPr>
            <a:r>
              <a:rPr lang="en-US" sz="2000" dirty="0" smtClean="0"/>
              <a:t>I.		Fully Supported in</a:t>
            </a:r>
          </a:p>
          <a:p>
            <a:pPr marL="171450" indent="-514350">
              <a:spcBef>
                <a:spcPts val="0"/>
              </a:spcBef>
              <a:buNone/>
            </a:pPr>
            <a:r>
              <a:rPr lang="en-US" sz="2000" dirty="0" smtClean="0"/>
              <a:t>         	A.     Windows 7</a:t>
            </a:r>
          </a:p>
          <a:p>
            <a:pPr marL="171450" indent="-514350">
              <a:spcBef>
                <a:spcPts val="0"/>
              </a:spcBef>
              <a:buNone/>
            </a:pPr>
            <a:r>
              <a:rPr lang="en-US" sz="2000" dirty="0" smtClean="0"/>
              <a:t>         	B.     Windows Server 2008 R2</a:t>
            </a:r>
          </a:p>
          <a:p>
            <a:pPr marL="171450" indent="-514350">
              <a:spcBef>
                <a:spcPts val="0"/>
              </a:spcBef>
              <a:buNone/>
            </a:pPr>
            <a:r>
              <a:rPr lang="en-US" sz="2000" dirty="0" smtClean="0"/>
              <a:t>         	C.     Windows Vista</a:t>
            </a:r>
          </a:p>
          <a:p>
            <a:pPr marL="171450" indent="-514350">
              <a:spcBef>
                <a:spcPts val="0"/>
              </a:spcBef>
              <a:buNone/>
            </a:pPr>
            <a:r>
              <a:rPr lang="en-US" sz="2000" dirty="0" smtClean="0"/>
              <a:t>         	D.     Windows Server 2008</a:t>
            </a:r>
          </a:p>
          <a:p>
            <a:pPr marL="171450" indent="-514350">
              <a:spcBef>
                <a:spcPts val="0"/>
              </a:spcBef>
              <a:buNone/>
            </a:pPr>
            <a:r>
              <a:rPr lang="en-US" sz="2000" dirty="0" smtClean="0"/>
              <a:t>II.	Considerations</a:t>
            </a:r>
          </a:p>
          <a:p>
            <a:pPr marL="171450" indent="-514350">
              <a:spcBef>
                <a:spcPts val="0"/>
              </a:spcBef>
              <a:buNone/>
            </a:pPr>
            <a:r>
              <a:rPr lang="en-US" sz="2000" dirty="0" smtClean="0"/>
              <a:t>         	A.     </a:t>
            </a:r>
            <a:r>
              <a:rPr lang="en-US" sz="2000" dirty="0" smtClean="0">
                <a:solidFill>
                  <a:srgbClr val="FF0000"/>
                </a:solidFill>
              </a:rPr>
              <a:t>Windows systems will default to tunneling over IPv4 unless the 		ISP specifies otherwise</a:t>
            </a:r>
            <a:r>
              <a:rPr lang="en-US" sz="2000" dirty="0" smtClean="0"/>
              <a:t>.</a:t>
            </a:r>
          </a:p>
          <a:p>
            <a:pPr marL="171450" indent="-514350">
              <a:spcBef>
                <a:spcPts val="0"/>
              </a:spcBef>
              <a:buNone/>
            </a:pPr>
            <a:r>
              <a:rPr lang="en-US" sz="2000" dirty="0" smtClean="0"/>
              <a:t>               	        1.     Need to have at least one public IPv4 address.</a:t>
            </a:r>
          </a:p>
          <a:p>
            <a:pPr marL="171450" indent="-514350">
              <a:spcBef>
                <a:spcPts val="0"/>
              </a:spcBef>
              <a:buNone/>
            </a:pPr>
            <a:r>
              <a:rPr lang="en-US" sz="2000" dirty="0" smtClean="0"/>
              <a:t>               	        2.     They will receive 6to4 prefix router advertisements from 			the directly connected systems.</a:t>
            </a:r>
          </a:p>
          <a:p>
            <a:pPr marL="171450" indent="-514350">
              <a:spcBef>
                <a:spcPts val="0"/>
              </a:spcBef>
              <a:buNone/>
            </a:pPr>
            <a:r>
              <a:rPr lang="en-US" sz="2000" dirty="0" smtClean="0"/>
              <a:t>         	B.     Networks with NATs – </a:t>
            </a:r>
            <a:r>
              <a:rPr lang="en-US" sz="2000" dirty="0" err="1" smtClean="0"/>
              <a:t>Teredo</a:t>
            </a:r>
            <a:r>
              <a:rPr lang="en-US" sz="2000" dirty="0" smtClean="0"/>
              <a:t> </a:t>
            </a:r>
          </a:p>
          <a:p>
            <a:pPr marL="171450" indent="-514350">
              <a:spcBef>
                <a:spcPts val="0"/>
              </a:spcBef>
              <a:buNone/>
            </a:pPr>
            <a:r>
              <a:rPr lang="en-US" sz="2000" dirty="0" smtClean="0"/>
              <a:t>         	C.     Enterprise networks - ISATAP</a:t>
            </a:r>
          </a:p>
          <a:p>
            <a:pPr marL="171450" indent="-514350">
              <a:spcBef>
                <a:spcPts val="0"/>
              </a:spcBef>
              <a:buNone/>
            </a:pPr>
            <a:r>
              <a:rPr lang="en-US" sz="2000" dirty="0" smtClean="0"/>
              <a:t>               </a:t>
            </a:r>
          </a:p>
          <a:p>
            <a:pPr marL="171450" indent="-514350">
              <a:spcBef>
                <a:spcPts val="0"/>
              </a:spcBef>
              <a:buNone/>
            </a:pPr>
            <a:endParaRPr lang="en-US" sz="2000"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985962" y="1739106"/>
            <a:ext cx="5172075" cy="424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Apple</a:t>
            </a:r>
            <a:endParaRPr lang="en-US" sz="2800" dirty="0"/>
          </a:p>
        </p:txBody>
      </p:sp>
      <p:sp>
        <p:nvSpPr>
          <p:cNvPr id="3" name="Content Placeholder 2"/>
          <p:cNvSpPr>
            <a:spLocks noGrp="1"/>
          </p:cNvSpPr>
          <p:nvPr>
            <p:ph idx="1"/>
          </p:nvPr>
        </p:nvSpPr>
        <p:spPr/>
        <p:txBody>
          <a:bodyPr>
            <a:normAutofit/>
          </a:bodyPr>
          <a:lstStyle/>
          <a:p>
            <a:pPr marL="171450" indent="-514350">
              <a:spcBef>
                <a:spcPts val="0"/>
              </a:spcBef>
              <a:buNone/>
            </a:pPr>
            <a:r>
              <a:rPr lang="en-US" sz="2000" dirty="0" smtClean="0"/>
              <a:t>I.		Version</a:t>
            </a:r>
          </a:p>
          <a:p>
            <a:pPr marL="171450" indent="-514350">
              <a:spcBef>
                <a:spcPts val="0"/>
              </a:spcBef>
              <a:buNone/>
            </a:pPr>
            <a:r>
              <a:rPr lang="en-US" sz="2000" dirty="0" smtClean="0"/>
              <a:t>                Supported in MAC OS X v10.3 “Panther”</a:t>
            </a:r>
          </a:p>
          <a:p>
            <a:pPr marL="171450" indent="-514350">
              <a:spcBef>
                <a:spcPts val="0"/>
              </a:spcBef>
              <a:buNone/>
            </a:pPr>
            <a:r>
              <a:rPr lang="en-US" sz="2000" dirty="0" smtClean="0"/>
              <a:t>II.	</a:t>
            </a:r>
            <a:r>
              <a:rPr lang="en-US" sz="2000" dirty="0" err="1" smtClean="0"/>
              <a:t>Config</a:t>
            </a:r>
            <a:endParaRPr lang="en-US" sz="2000" dirty="0" smtClean="0"/>
          </a:p>
          <a:p>
            <a:pPr marL="171450" indent="-514350">
              <a:spcBef>
                <a:spcPts val="0"/>
              </a:spcBef>
              <a:buNone/>
            </a:pPr>
            <a:r>
              <a:rPr lang="en-US" sz="2000" dirty="0" smtClean="0"/>
              <a:t>         	A.     Great support for 6to4</a:t>
            </a:r>
          </a:p>
          <a:p>
            <a:pPr marL="171450" indent="-514350">
              <a:spcBef>
                <a:spcPts val="0"/>
              </a:spcBef>
              <a:buNone/>
            </a:pPr>
            <a:r>
              <a:rPr lang="en-US" sz="2000" dirty="0" smtClean="0"/>
              <a:t>         	B.     Tidbits</a:t>
            </a:r>
          </a:p>
          <a:p>
            <a:pPr marL="171450" indent="-514350">
              <a:spcBef>
                <a:spcPts val="0"/>
              </a:spcBef>
              <a:buNone/>
            </a:pPr>
            <a:r>
              <a:rPr lang="en-US" sz="2000" dirty="0" smtClean="0"/>
              <a:t>                        1.     To start IPv6 on all interfaces</a:t>
            </a:r>
          </a:p>
          <a:p>
            <a:pPr marL="171450" indent="-514350">
              <a:spcBef>
                <a:spcPts val="0"/>
              </a:spcBef>
              <a:buNone/>
            </a:pPr>
            <a:r>
              <a:rPr lang="en-US" sz="2000" dirty="0" smtClean="0"/>
              <a:t>                                ip6 –a</a:t>
            </a:r>
          </a:p>
          <a:p>
            <a:pPr marL="171450" indent="-514350">
              <a:spcBef>
                <a:spcPts val="0"/>
              </a:spcBef>
              <a:buNone/>
            </a:pPr>
            <a:r>
              <a:rPr lang="en-US" sz="2000" dirty="0" smtClean="0"/>
              <a:t>                        2.     To allow clients to accept Router Advertisements</a:t>
            </a:r>
          </a:p>
          <a:p>
            <a:pPr marL="171450" indent="-514350">
              <a:spcBef>
                <a:spcPts val="0"/>
              </a:spcBef>
              <a:buNone/>
            </a:pPr>
            <a:r>
              <a:rPr lang="en-US" sz="2000" dirty="0" smtClean="0"/>
              <a:t>                                </a:t>
            </a:r>
            <a:r>
              <a:rPr lang="en-US" sz="2000" dirty="0" err="1" smtClean="0"/>
              <a:t>sysctl</a:t>
            </a:r>
            <a:r>
              <a:rPr lang="en-US" sz="2000" dirty="0" smtClean="0"/>
              <a:t> –w net.inet6.ip6.accept_rtadv=1</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LINUX</a:t>
            </a:r>
            <a:endParaRPr lang="en-US" sz="4000" dirty="0"/>
          </a:p>
        </p:txBody>
      </p:sp>
      <p:sp>
        <p:nvSpPr>
          <p:cNvPr id="3" name="Content Placeholder 2"/>
          <p:cNvSpPr>
            <a:spLocks noGrp="1"/>
          </p:cNvSpPr>
          <p:nvPr>
            <p:ph idx="1"/>
          </p:nvPr>
        </p:nvSpPr>
        <p:spPr/>
        <p:txBody>
          <a:bodyPr>
            <a:normAutofit fontScale="92500" lnSpcReduction="20000"/>
          </a:bodyPr>
          <a:lstStyle/>
          <a:p>
            <a:pPr marL="0" indent="-514350">
              <a:spcBef>
                <a:spcPts val="0"/>
              </a:spcBef>
              <a:buNone/>
            </a:pPr>
            <a:r>
              <a:rPr lang="en-US" sz="2000" dirty="0" smtClean="0"/>
              <a:t>I.	Versions and support</a:t>
            </a:r>
          </a:p>
          <a:p>
            <a:pPr marL="0" indent="-514350">
              <a:spcBef>
                <a:spcPts val="0"/>
              </a:spcBef>
              <a:buNone/>
            </a:pPr>
            <a:r>
              <a:rPr lang="en-US" sz="2000" dirty="0" smtClean="0"/>
              <a:t>         	A.     Red Hat    </a:t>
            </a:r>
          </a:p>
          <a:p>
            <a:pPr marL="0" indent="-514350">
              <a:spcBef>
                <a:spcPts val="0"/>
              </a:spcBef>
              <a:buNone/>
            </a:pPr>
            <a:r>
              <a:rPr lang="en-US" sz="2000" dirty="0" smtClean="0"/>
              <a:t>                          1.     Red Hat Enterprise Linux Starting with 5.2  </a:t>
            </a:r>
          </a:p>
          <a:p>
            <a:pPr marL="0" indent="-514350">
              <a:spcBef>
                <a:spcPts val="0"/>
              </a:spcBef>
              <a:buNone/>
            </a:pPr>
            <a:r>
              <a:rPr lang="en-US" sz="2000" dirty="0" smtClean="0"/>
              <a:t>                          2.     Enabling  </a:t>
            </a:r>
          </a:p>
          <a:p>
            <a:pPr>
              <a:buNone/>
            </a:pPr>
            <a:r>
              <a:rPr lang="en-US" sz="2000" dirty="0" smtClean="0"/>
              <a:t>                                  </a:t>
            </a:r>
            <a:r>
              <a:rPr lang="en-US" sz="1700" dirty="0" smtClean="0"/>
              <a:t>You need to update and configure following files for IPv6 configuration:</a:t>
            </a:r>
          </a:p>
          <a:p>
            <a:pPr>
              <a:buNone/>
            </a:pPr>
            <a:r>
              <a:rPr lang="en-US" sz="1700" b="1" dirty="0" smtClean="0"/>
              <a:t>	                                /etc/</a:t>
            </a:r>
            <a:r>
              <a:rPr lang="en-US" sz="1700" b="1" dirty="0" err="1" smtClean="0"/>
              <a:t>sysconfig</a:t>
            </a:r>
            <a:r>
              <a:rPr lang="en-US" sz="1700" b="1" dirty="0" smtClean="0"/>
              <a:t>/network</a:t>
            </a:r>
            <a:r>
              <a:rPr lang="en-US" sz="1700" dirty="0" smtClean="0"/>
              <a:t> : Turn on networking in this file. </a:t>
            </a:r>
          </a:p>
          <a:p>
            <a:pPr>
              <a:buNone/>
            </a:pPr>
            <a:r>
              <a:rPr lang="en-US" sz="1700" b="1" dirty="0" smtClean="0"/>
              <a:t>                                       /etc/</a:t>
            </a:r>
            <a:r>
              <a:rPr lang="en-US" sz="1700" b="1" dirty="0" err="1" smtClean="0"/>
              <a:t>sysconfig</a:t>
            </a:r>
            <a:r>
              <a:rPr lang="en-US" sz="1700" b="1" dirty="0" smtClean="0"/>
              <a:t>/network-scripts/ifcfg-eth0</a:t>
            </a:r>
            <a:r>
              <a:rPr lang="en-US" sz="1700" dirty="0" smtClean="0"/>
              <a:t> : Set default IPv6 router IP and server IP address in this file. </a:t>
            </a:r>
          </a:p>
          <a:p>
            <a:pPr marL="0" indent="-514350">
              <a:spcBef>
                <a:spcPts val="0"/>
              </a:spcBef>
              <a:buNone/>
            </a:pPr>
            <a:endParaRPr lang="en-US" sz="2000" dirty="0" smtClean="0"/>
          </a:p>
          <a:p>
            <a:pPr marL="171450" indent="-514350">
              <a:spcBef>
                <a:spcPts val="0"/>
              </a:spcBef>
              <a:buNone/>
            </a:pPr>
            <a:r>
              <a:rPr lang="en-US" sz="2000" dirty="0" smtClean="0"/>
              <a:t>         	B.     </a:t>
            </a:r>
            <a:r>
              <a:rPr lang="en-US" sz="2000" dirty="0" err="1" smtClean="0"/>
              <a:t>Suse</a:t>
            </a:r>
            <a:r>
              <a:rPr lang="en-US" sz="2000" dirty="0" smtClean="0"/>
              <a:t> Linux</a:t>
            </a:r>
          </a:p>
          <a:p>
            <a:pPr marL="171450" indent="-514350">
              <a:spcBef>
                <a:spcPts val="0"/>
              </a:spcBef>
              <a:buNone/>
            </a:pPr>
            <a:r>
              <a:rPr lang="en-US" sz="2000" dirty="0" smtClean="0"/>
              <a:t>                          1.     Supported in Novell’s SUSE Linux Enterprise Server 10 SP2  </a:t>
            </a:r>
          </a:p>
          <a:p>
            <a:pPr marL="171450" indent="-514350">
              <a:spcBef>
                <a:spcPts val="0"/>
              </a:spcBef>
              <a:buNone/>
            </a:pPr>
            <a:r>
              <a:rPr lang="en-US" sz="2000" dirty="0" smtClean="0"/>
              <a:t>           	         2.     Commands  (Version 10)</a:t>
            </a:r>
          </a:p>
          <a:p>
            <a:pPr marL="171450" indent="-514350">
              <a:spcBef>
                <a:spcPts val="0"/>
              </a:spcBef>
              <a:buNone/>
            </a:pPr>
            <a:r>
              <a:rPr lang="en-US" sz="1600" dirty="0" smtClean="0"/>
              <a:t>                                             # </a:t>
            </a:r>
            <a:r>
              <a:rPr lang="en-US" sz="1600" dirty="0" err="1" smtClean="0"/>
              <a:t>ip</a:t>
            </a:r>
            <a:r>
              <a:rPr lang="en-US" sz="1600" dirty="0" smtClean="0"/>
              <a:t> -6 address add {IPv6-Address}/{</a:t>
            </a:r>
            <a:r>
              <a:rPr lang="en-US" sz="1600" dirty="0" err="1" smtClean="0"/>
              <a:t>NetMask</a:t>
            </a:r>
            <a:r>
              <a:rPr lang="en-US" sz="1600" dirty="0" smtClean="0"/>
              <a:t>} dev {device-name}</a:t>
            </a:r>
          </a:p>
          <a:p>
            <a:pPr marL="171450" indent="-514350">
              <a:spcBef>
                <a:spcPts val="0"/>
              </a:spcBef>
              <a:buNone/>
            </a:pPr>
            <a:r>
              <a:rPr lang="en-US" sz="2000" dirty="0" smtClean="0"/>
              <a:t>                   </a:t>
            </a:r>
          </a:p>
          <a:p>
            <a:pPr marL="171450" indent="-514350">
              <a:spcBef>
                <a:spcPts val="0"/>
              </a:spcBef>
              <a:buNone/>
            </a:pPr>
            <a:r>
              <a:rPr lang="en-US" sz="1600" dirty="0" smtClean="0"/>
              <a:t>                                             # </a:t>
            </a:r>
            <a:r>
              <a:rPr lang="en-US" sz="1600" dirty="0" err="1" smtClean="0"/>
              <a:t>ip</a:t>
            </a:r>
            <a:r>
              <a:rPr lang="en-US" sz="1600" dirty="0" smtClean="0"/>
              <a:t> -6 address add 2607:f0d0:1002:0011:0000:0000:0000:0002/64 dev eth0</a:t>
            </a:r>
            <a:br>
              <a:rPr lang="en-US" sz="1600" dirty="0" smtClean="0"/>
            </a:br>
            <a:r>
              <a:rPr lang="en-US" sz="2000" dirty="0" smtClean="0"/>
              <a:t>         </a:t>
            </a:r>
          </a:p>
          <a:p>
            <a:pPr marL="171450" indent="-514350">
              <a:spcBef>
                <a:spcPts val="0"/>
              </a:spcBef>
              <a:buNone/>
            </a:pPr>
            <a:r>
              <a:rPr lang="en-US" sz="2000" dirty="0" smtClean="0"/>
              <a:t>          	C.     </a:t>
            </a:r>
            <a:r>
              <a:rPr lang="en-US" sz="2000" dirty="0" err="1" smtClean="0"/>
              <a:t>Ubuntu</a:t>
            </a:r>
            <a:endParaRPr lang="en-US" sz="2000" dirty="0" smtClean="0"/>
          </a:p>
          <a:p>
            <a:pPr marL="171450" indent="-514350">
              <a:spcBef>
                <a:spcPts val="0"/>
              </a:spcBef>
              <a:buNone/>
            </a:pPr>
            <a:r>
              <a:rPr lang="en-US" sz="2000" dirty="0" smtClean="0"/>
              <a:t>                	        1.     Supported in version 8.10 and up</a:t>
            </a:r>
          </a:p>
          <a:p>
            <a:pPr marL="171450" indent="-514350">
              <a:spcBef>
                <a:spcPts val="0"/>
              </a:spcBef>
              <a:buNone/>
            </a:pPr>
            <a:r>
              <a:rPr lang="en-US" sz="2000" dirty="0" smtClean="0"/>
              <a:t>                	        2.     By default is turned on</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UNIX</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marL="171450" indent="-514350">
              <a:spcBef>
                <a:spcPts val="0"/>
              </a:spcBef>
              <a:buNone/>
            </a:pPr>
            <a:r>
              <a:rPr lang="en-US" sz="2000" dirty="0" smtClean="0"/>
              <a:t> I.	Sun</a:t>
            </a:r>
          </a:p>
          <a:p>
            <a:pPr marL="0" indent="-514350">
              <a:spcBef>
                <a:spcPts val="0"/>
              </a:spcBef>
              <a:buNone/>
            </a:pPr>
            <a:r>
              <a:rPr lang="en-US" sz="2000" dirty="0" smtClean="0"/>
              <a:t>     	A.     Version</a:t>
            </a:r>
          </a:p>
          <a:p>
            <a:pPr marL="171450" indent="-514350">
              <a:spcBef>
                <a:spcPts val="0"/>
              </a:spcBef>
              <a:buNone/>
            </a:pPr>
            <a:r>
              <a:rPr lang="en-US" sz="2000" dirty="0" smtClean="0"/>
              <a:t>                                First added with Solaris 8</a:t>
            </a:r>
          </a:p>
          <a:p>
            <a:pPr marL="171450" indent="-514350">
              <a:spcBef>
                <a:spcPts val="0"/>
              </a:spcBef>
              <a:buNone/>
            </a:pPr>
            <a:r>
              <a:rPr lang="en-US" sz="2000" dirty="0" smtClean="0"/>
              <a:t>    	 B.     Support</a:t>
            </a:r>
          </a:p>
          <a:p>
            <a:pPr marL="171450" indent="-514350">
              <a:spcBef>
                <a:spcPts val="0"/>
              </a:spcBef>
              <a:buNone/>
            </a:pPr>
            <a:endParaRPr lang="en-US" sz="2000" dirty="0" smtClean="0"/>
          </a:p>
          <a:p>
            <a:pPr>
              <a:buNone/>
            </a:pPr>
            <a:r>
              <a:rPr lang="en-US" sz="2000" dirty="0" smtClean="0"/>
              <a:t>                         To assign a client an IPv6 IP address, just plumb it and it should                 		pick up the network and the subnet parts (network prefix) 		from the nearest router. The assumption is that the network 		switch or router and the system have IPv6 support enabled. </a:t>
            </a:r>
          </a:p>
          <a:p>
            <a:pPr>
              <a:buNone/>
            </a:pPr>
            <a:r>
              <a:rPr lang="en-US" sz="2000" dirty="0" smtClean="0"/>
              <a:t>			For example:</a:t>
            </a:r>
          </a:p>
          <a:p>
            <a:pPr>
              <a:buNone/>
            </a:pPr>
            <a:r>
              <a:rPr lang="en-US" sz="2000" dirty="0" smtClean="0"/>
              <a:t>			</a:t>
            </a:r>
            <a:r>
              <a:rPr lang="en-US" sz="2000" dirty="0" err="1" smtClean="0"/>
              <a:t>ifconfig</a:t>
            </a:r>
            <a:r>
              <a:rPr lang="en-US" sz="2000" dirty="0" smtClean="0"/>
              <a:t> eri0 inet6 plumb up</a:t>
            </a:r>
          </a:p>
          <a:p>
            <a:pPr marL="514350" indent="-514350">
              <a:buNone/>
            </a:pPr>
            <a:r>
              <a:rPr lang="en-US" sz="2000" dirty="0" smtClean="0"/>
              <a:t>           </a:t>
            </a:r>
          </a:p>
          <a:p>
            <a:pPr marL="514350" indent="-514350">
              <a:buNone/>
            </a:pPr>
            <a:endParaRPr lang="en-US" sz="2000"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UNIX</a:t>
            </a:r>
            <a:endParaRPr lang="en-US" dirty="0"/>
          </a:p>
        </p:txBody>
      </p:sp>
      <p:sp>
        <p:nvSpPr>
          <p:cNvPr id="3" name="Content Placeholder 2"/>
          <p:cNvSpPr>
            <a:spLocks noGrp="1"/>
          </p:cNvSpPr>
          <p:nvPr>
            <p:ph idx="1"/>
          </p:nvPr>
        </p:nvSpPr>
        <p:spPr>
          <a:xfrm>
            <a:off x="533400" y="1600200"/>
            <a:ext cx="8229600" cy="5029200"/>
          </a:xfrm>
        </p:spPr>
        <p:txBody>
          <a:bodyPr>
            <a:normAutofit fontScale="92500" lnSpcReduction="20000"/>
          </a:bodyPr>
          <a:lstStyle/>
          <a:p>
            <a:pPr marL="514350" indent="-514350">
              <a:buNone/>
            </a:pPr>
            <a:r>
              <a:rPr lang="en-US" sz="2000" dirty="0" smtClean="0"/>
              <a:t>II.		AIX</a:t>
            </a:r>
          </a:p>
          <a:p>
            <a:pPr marL="514350" indent="-514350">
              <a:buNone/>
            </a:pPr>
            <a:r>
              <a:rPr lang="en-US" sz="2000" dirty="0" smtClean="0"/>
              <a:t>         		A.     Version</a:t>
            </a:r>
          </a:p>
          <a:p>
            <a:pPr marL="514350" indent="-514350">
              <a:buNone/>
            </a:pPr>
            <a:r>
              <a:rPr lang="en-US" sz="2000" dirty="0" smtClean="0"/>
              <a:t>                                Since version 4.3</a:t>
            </a:r>
          </a:p>
          <a:p>
            <a:pPr marL="514350" indent="-514350">
              <a:buNone/>
            </a:pPr>
            <a:r>
              <a:rPr lang="en-US" sz="2000" dirty="0" smtClean="0"/>
              <a:t>         		B.     To upgrade to IPv6 in version 5.2 and later.</a:t>
            </a:r>
          </a:p>
          <a:p>
            <a:pPr marL="514350" indent="-514350">
              <a:buNone/>
            </a:pPr>
            <a:r>
              <a:rPr lang="en-US" sz="2000" dirty="0" smtClean="0"/>
              <a:t>                         1.     Setup hosts for IPv6</a:t>
            </a:r>
          </a:p>
          <a:p>
            <a:pPr marL="514350" indent="-514350">
              <a:buNone/>
            </a:pPr>
            <a:r>
              <a:rPr lang="en-US" sz="2000" dirty="0" smtClean="0"/>
              <a:t>                         2.     Setup router for IPv6</a:t>
            </a:r>
          </a:p>
          <a:p>
            <a:pPr marL="514350" indent="-514350">
              <a:buNone/>
            </a:pPr>
            <a:r>
              <a:rPr lang="en-US" sz="2000" dirty="0" smtClean="0"/>
              <a:t>               	        3.     Setup IPv6 to be configured  on the hosts at boot time</a:t>
            </a:r>
          </a:p>
          <a:p>
            <a:pPr marL="514350" indent="-514350">
              <a:buNone/>
            </a:pPr>
            <a:r>
              <a:rPr lang="en-US" sz="2000" dirty="0" smtClean="0"/>
              <a:t>               	        4.     Setup IPv6 to be configured on the router at boot time.</a:t>
            </a:r>
          </a:p>
          <a:p>
            <a:pPr marL="514350" indent="-514350">
              <a:buNone/>
            </a:pPr>
            <a:r>
              <a:rPr lang="en-US" sz="2000" dirty="0" smtClean="0"/>
              <a:t>III.		HP-UX</a:t>
            </a:r>
          </a:p>
          <a:p>
            <a:pPr marL="514350" indent="-514350">
              <a:buNone/>
            </a:pPr>
            <a:r>
              <a:rPr lang="en-US" sz="2000" dirty="0" smtClean="0"/>
              <a:t>            	A.     Version</a:t>
            </a:r>
          </a:p>
          <a:p>
            <a:pPr marL="514350" indent="-514350">
              <a:buNone/>
            </a:pPr>
            <a:r>
              <a:rPr lang="en-US" sz="2000" dirty="0" smtClean="0"/>
              <a:t>                                Since version 11i v1</a:t>
            </a:r>
          </a:p>
          <a:p>
            <a:pPr marL="514350" indent="-514350">
              <a:buNone/>
            </a:pPr>
            <a:r>
              <a:rPr lang="en-US" sz="2000" dirty="0" smtClean="0"/>
              <a:t>            	B.     Configuring a Primary Interface</a:t>
            </a:r>
          </a:p>
          <a:p>
            <a:pPr marL="514350" indent="-514350">
              <a:buNone/>
            </a:pPr>
            <a:r>
              <a:rPr lang="en-US" sz="2000" dirty="0" smtClean="0"/>
              <a:t>                 	To configure a Primary Interface, edit an  or edit an 			IPV6_INTERFACE[0] statement in the netconf-ipv6 file to 		specify the interface name, such as lan0.  The interface name 		must be the name of the physical interface card, as reported by 		</a:t>
            </a:r>
            <a:r>
              <a:rPr lang="en-US" sz="2000" dirty="0" err="1" smtClean="0"/>
              <a:t>lanscan</a:t>
            </a:r>
            <a:r>
              <a:rPr lang="en-US" sz="2000" dirty="0" smtClean="0"/>
              <a:t>.</a:t>
            </a:r>
          </a:p>
          <a:p>
            <a:pPr marL="514350" indent="-514350">
              <a:buNone/>
            </a:pPr>
            <a:r>
              <a:rPr lang="en-US" sz="2000" dirty="0" smtClean="0"/>
              <a:t>           	(This is from Installing and Administering HP-UX 11i IPv6 software)           </a:t>
            </a:r>
          </a:p>
          <a:p>
            <a:pPr marL="514350" indent="-514350">
              <a:buNone/>
            </a:pPr>
            <a:endParaRPr lang="en-US" sz="2000"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z/OS (Mainframe)</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marL="171450" indent="-514350">
              <a:spcBef>
                <a:spcPts val="0"/>
              </a:spcBef>
              <a:buNone/>
            </a:pPr>
            <a:r>
              <a:rPr lang="en-US" sz="2000" dirty="0" smtClean="0"/>
              <a:t> I.	Version</a:t>
            </a:r>
          </a:p>
          <a:p>
            <a:pPr marL="171450" indent="-514350">
              <a:spcBef>
                <a:spcPts val="0"/>
              </a:spcBef>
              <a:buNone/>
            </a:pPr>
            <a:r>
              <a:rPr lang="en-US" sz="2000" dirty="0" smtClean="0"/>
              <a:t>                First supported in 1.4</a:t>
            </a:r>
          </a:p>
          <a:p>
            <a:pPr marL="171450" indent="-514350">
              <a:spcBef>
                <a:spcPts val="0"/>
              </a:spcBef>
              <a:buNone/>
            </a:pPr>
            <a:r>
              <a:rPr lang="en-US" sz="2000" dirty="0" smtClean="0"/>
              <a:t>II. 	Configuration</a:t>
            </a:r>
          </a:p>
          <a:p>
            <a:pPr marL="514350" indent="-514350">
              <a:buNone/>
            </a:pPr>
            <a:endParaRPr lang="en-US" sz="20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IPv6</a:t>
            </a:r>
            <a:endParaRPr lang="en-US" sz="2800" dirty="0"/>
          </a:p>
        </p:txBody>
      </p:sp>
      <p:sp>
        <p:nvSpPr>
          <p:cNvPr id="3" name="Content Placeholder 2"/>
          <p:cNvSpPr>
            <a:spLocks noGrp="1"/>
          </p:cNvSpPr>
          <p:nvPr>
            <p:ph idx="1"/>
          </p:nvPr>
        </p:nvSpPr>
        <p:spPr>
          <a:xfrm>
            <a:off x="457200" y="1447800"/>
            <a:ext cx="8229600" cy="4800600"/>
          </a:xfrm>
        </p:spPr>
        <p:txBody>
          <a:bodyPr>
            <a:normAutofit fontScale="62500" lnSpcReduction="20000"/>
          </a:bodyPr>
          <a:lstStyle/>
          <a:p>
            <a:pPr>
              <a:buNone/>
            </a:pPr>
            <a:r>
              <a:rPr lang="en-US" sz="2400" dirty="0" smtClean="0"/>
              <a:t>I.		Origins</a:t>
            </a:r>
          </a:p>
          <a:p>
            <a:pPr>
              <a:buNone/>
            </a:pPr>
            <a:r>
              <a:rPr lang="en-US" sz="2400" dirty="0" smtClean="0"/>
              <a:t> 		A.      RFC  2460 on December 1998 </a:t>
            </a:r>
          </a:p>
          <a:p>
            <a:pPr>
              <a:buNone/>
            </a:pPr>
            <a:r>
              <a:rPr lang="en-US" sz="2400" dirty="0" smtClean="0"/>
              <a:t>         	B.      Once known as IP-The Next Generation (</a:t>
            </a:r>
            <a:r>
              <a:rPr lang="en-US" sz="2400" dirty="0" err="1" smtClean="0"/>
              <a:t>IPng</a:t>
            </a:r>
            <a:r>
              <a:rPr lang="en-US" sz="2400" dirty="0" smtClean="0"/>
              <a:t>)</a:t>
            </a:r>
          </a:p>
          <a:p>
            <a:pPr>
              <a:buNone/>
            </a:pPr>
            <a:r>
              <a:rPr lang="en-US" sz="2400" dirty="0" smtClean="0"/>
              <a:t>II.		Basic concepts</a:t>
            </a:r>
          </a:p>
          <a:p>
            <a:pPr>
              <a:buNone/>
            </a:pPr>
            <a:r>
              <a:rPr lang="en-US" sz="2400" dirty="0" smtClean="0"/>
              <a:t>	 	</a:t>
            </a:r>
            <a:r>
              <a:rPr lang="en-US" sz="2400" dirty="0" smtClean="0">
                <a:solidFill>
                  <a:srgbClr val="C00000"/>
                </a:solidFill>
              </a:rPr>
              <a:t> A.      Larger address space</a:t>
            </a:r>
          </a:p>
          <a:p>
            <a:pPr>
              <a:buNone/>
            </a:pPr>
            <a:r>
              <a:rPr lang="en-US" sz="2400" dirty="0" smtClean="0">
                <a:solidFill>
                  <a:srgbClr val="C00000"/>
                </a:solidFill>
              </a:rPr>
              <a:t>                      B.      Better routing</a:t>
            </a:r>
          </a:p>
          <a:p>
            <a:pPr>
              <a:buNone/>
            </a:pPr>
            <a:r>
              <a:rPr lang="en-US" sz="2400" dirty="0" smtClean="0">
                <a:solidFill>
                  <a:srgbClr val="C00000"/>
                </a:solidFill>
              </a:rPr>
              <a:t>                      C.      Easier host configuration</a:t>
            </a:r>
          </a:p>
          <a:p>
            <a:pPr>
              <a:buNone/>
            </a:pPr>
            <a:r>
              <a:rPr lang="en-US" sz="2400" dirty="0" smtClean="0">
                <a:solidFill>
                  <a:srgbClr val="C00000"/>
                </a:solidFill>
              </a:rPr>
              <a:t>                      D.     Built-in security</a:t>
            </a:r>
          </a:p>
          <a:p>
            <a:pPr>
              <a:buNone/>
            </a:pPr>
            <a:r>
              <a:rPr lang="en-US" sz="2400" dirty="0" smtClean="0">
                <a:solidFill>
                  <a:srgbClr val="C00000"/>
                </a:solidFill>
              </a:rPr>
              <a:t>                      E.      More efficient priority delivery </a:t>
            </a:r>
          </a:p>
          <a:p>
            <a:pPr>
              <a:buNone/>
            </a:pPr>
            <a:r>
              <a:rPr lang="en-US" sz="2400" dirty="0" smtClean="0">
                <a:solidFill>
                  <a:srgbClr val="C00000"/>
                </a:solidFill>
              </a:rPr>
              <a:t>       	              F.      Headers redesigned for better processing and extensibility</a:t>
            </a:r>
          </a:p>
          <a:p>
            <a:pPr>
              <a:buNone/>
            </a:pPr>
            <a:r>
              <a:rPr lang="en-US" sz="2400" dirty="0" smtClean="0"/>
              <a:t>III.		Description</a:t>
            </a:r>
          </a:p>
          <a:p>
            <a:pPr>
              <a:buNone/>
            </a:pPr>
            <a:r>
              <a:rPr lang="en-US" sz="2400" dirty="0" smtClean="0"/>
              <a:t>                        A</a:t>
            </a:r>
            <a:r>
              <a:rPr lang="en-US" sz="2400" dirty="0" smtClean="0">
                <a:solidFill>
                  <a:srgbClr val="C00000"/>
                </a:solidFill>
              </a:rPr>
              <a:t>.     128 bit address in a series of eight 16 bit fields separated by colons.  Can identify 2</a:t>
            </a:r>
            <a:r>
              <a:rPr lang="en-US" sz="2400" baseline="30000" dirty="0" smtClean="0">
                <a:solidFill>
                  <a:srgbClr val="C00000"/>
                </a:solidFill>
              </a:rPr>
              <a:t>128</a:t>
            </a:r>
            <a:r>
              <a:rPr lang="en-US" sz="2400" dirty="0" smtClean="0">
                <a:solidFill>
                  <a:srgbClr val="C00000"/>
                </a:solidFill>
              </a:rPr>
              <a:t> 		addresses.</a:t>
            </a:r>
            <a:endParaRPr lang="en-US" sz="1000" dirty="0" smtClean="0">
              <a:solidFill>
                <a:srgbClr val="C00000"/>
              </a:solidFill>
            </a:endParaRPr>
          </a:p>
          <a:p>
            <a:pPr>
              <a:buNone/>
            </a:pPr>
            <a:r>
              <a:rPr lang="en-US" sz="2400" dirty="0" smtClean="0"/>
              <a:t>                        B.      Based on binary.  Only two values – 0 and 1. </a:t>
            </a:r>
          </a:p>
          <a:p>
            <a:pPr>
              <a:buNone/>
            </a:pPr>
            <a:r>
              <a:rPr lang="en-US" sz="2400" dirty="0" smtClean="0"/>
              <a:t>                        C.      </a:t>
            </a:r>
            <a:r>
              <a:rPr lang="en-US" sz="2400" dirty="0" smtClean="0">
                <a:solidFill>
                  <a:srgbClr val="C00000"/>
                </a:solidFill>
              </a:rPr>
              <a:t>Represented in hexadecimal notation</a:t>
            </a:r>
          </a:p>
          <a:p>
            <a:pPr>
              <a:buNone/>
            </a:pPr>
            <a:r>
              <a:rPr lang="en-US" sz="2400" dirty="0" smtClean="0"/>
              <a:t>                        D.     </a:t>
            </a:r>
            <a:r>
              <a:rPr lang="en-US" sz="2400" dirty="0" smtClean="0">
                <a:solidFill>
                  <a:srgbClr val="C00000"/>
                </a:solidFill>
              </a:rPr>
              <a:t>Group zeros with :: (Only once)</a:t>
            </a:r>
          </a:p>
          <a:p>
            <a:pPr>
              <a:buNone/>
            </a:pPr>
            <a:r>
              <a:rPr lang="en-US" sz="2400" dirty="0" smtClean="0"/>
              <a:t>                        E</a:t>
            </a:r>
            <a:r>
              <a:rPr lang="en-US" sz="2400" dirty="0" smtClean="0">
                <a:solidFill>
                  <a:srgbClr val="C00000"/>
                </a:solidFill>
              </a:rPr>
              <a:t>.      Network portion  is represented by a slash at the end and the number of prefix bits 		for the network.</a:t>
            </a:r>
          </a:p>
          <a:p>
            <a:pPr>
              <a:buNone/>
            </a:pPr>
            <a:r>
              <a:rPr lang="en-US" sz="2400" dirty="0" smtClean="0"/>
              <a:t>           	    	  Examples</a:t>
            </a:r>
          </a:p>
          <a:p>
            <a:pPr>
              <a:buNone/>
            </a:pPr>
            <a:r>
              <a:rPr lang="en-US" sz="2400" dirty="0" smtClean="0"/>
              <a:t>                   		   3ffe:1900:4545:3:200:f8ff:fe21:67cf</a:t>
            </a:r>
          </a:p>
          <a:p>
            <a:pPr>
              <a:buNone/>
            </a:pPr>
            <a:r>
              <a:rPr lang="en-US" sz="2400" dirty="0" smtClean="0"/>
              <a:t>            	                        fe80::884:e09:d546:aa5b</a:t>
            </a:r>
            <a:endParaRPr lang="en-US" sz="24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AS/400 (i5/OS)</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pPr marL="171450" indent="-514350">
              <a:spcBef>
                <a:spcPts val="0"/>
              </a:spcBef>
              <a:buNone/>
            </a:pPr>
            <a:r>
              <a:rPr lang="en-US" sz="2000" dirty="0" smtClean="0"/>
              <a:t> I.	Version</a:t>
            </a:r>
          </a:p>
          <a:p>
            <a:pPr marL="171450" indent="-514350">
              <a:spcBef>
                <a:spcPts val="0"/>
              </a:spcBef>
              <a:buNone/>
            </a:pPr>
            <a:r>
              <a:rPr lang="en-US" sz="2000" dirty="0" smtClean="0"/>
              <a:t>      	A.     V5R4 more complete implementation than previous versions.</a:t>
            </a:r>
          </a:p>
          <a:p>
            <a:pPr marL="171450" indent="-514350">
              <a:spcBef>
                <a:spcPts val="0"/>
              </a:spcBef>
              <a:buNone/>
            </a:pPr>
            <a:r>
              <a:rPr lang="en-US" sz="2000" dirty="0" smtClean="0"/>
              <a:t>      	B.     Added capabilities in V6R1</a:t>
            </a:r>
          </a:p>
          <a:p>
            <a:pPr marL="171450" indent="-514350">
              <a:spcBef>
                <a:spcPts val="0"/>
              </a:spcBef>
              <a:buNone/>
            </a:pPr>
            <a:r>
              <a:rPr lang="en-US" sz="2000" dirty="0" smtClean="0"/>
              <a:t>II.	</a:t>
            </a:r>
            <a:r>
              <a:rPr lang="en-US" sz="1900" dirty="0" smtClean="0"/>
              <a:t>Configuration</a:t>
            </a:r>
          </a:p>
          <a:p>
            <a:pPr marL="171450" indent="-514350">
              <a:spcBef>
                <a:spcPts val="0"/>
              </a:spcBef>
              <a:buNone/>
            </a:pPr>
            <a:r>
              <a:rPr lang="en-US" sz="1900" dirty="0" smtClean="0"/>
              <a:t>                 A.     </a:t>
            </a:r>
            <a:r>
              <a:rPr lang="en-US" sz="2000" dirty="0" smtClean="0"/>
              <a:t>By default it is started when you start TCP/IP.</a:t>
            </a:r>
          </a:p>
          <a:p>
            <a:pPr marL="171450" indent="-514350">
              <a:spcBef>
                <a:spcPts val="0"/>
              </a:spcBef>
              <a:buNone/>
            </a:pPr>
            <a:r>
              <a:rPr lang="en-US" sz="2000" dirty="0" smtClean="0"/>
              <a:t>                 B.  </a:t>
            </a:r>
          </a:p>
          <a:p>
            <a:pPr marL="171450" indent="-514350">
              <a:spcBef>
                <a:spcPts val="0"/>
              </a:spcBef>
              <a:buNone/>
            </a:pPr>
            <a:endParaRPr lang="en-US" sz="2000" dirty="0" smtClean="0"/>
          </a:p>
          <a:p>
            <a:pPr>
              <a:buNone/>
            </a:pPr>
            <a:r>
              <a:rPr lang="en-US" sz="2000" b="1" dirty="0" smtClean="0"/>
              <a:t>      		Configuring an IPv6 interface using the character-based interface</a:t>
            </a:r>
            <a:endParaRPr lang="en-US" sz="2000" dirty="0" smtClean="0"/>
          </a:p>
          <a:p>
            <a:pPr>
              <a:buNone/>
            </a:pPr>
            <a:r>
              <a:rPr lang="en-US" sz="2000" dirty="0" smtClean="0"/>
              <a:t>                 To create a normal IPv6 interface by using the character-based interface,     	follow these steps:</a:t>
            </a:r>
          </a:p>
          <a:p>
            <a:pPr>
              <a:buNone/>
            </a:pPr>
            <a:r>
              <a:rPr lang="en-US" sz="2000" b="1" dirty="0" smtClean="0"/>
              <a:t>      		Note:</a:t>
            </a:r>
            <a:r>
              <a:rPr lang="en-US" sz="2000" dirty="0" smtClean="0"/>
              <a:t> To run the ADDTCPIFC command, you must have *IOSYSCFG 	special authority.</a:t>
            </a:r>
          </a:p>
          <a:p>
            <a:pPr>
              <a:buNone/>
            </a:pPr>
            <a:r>
              <a:rPr lang="en-US" sz="2000" dirty="0" smtClean="0"/>
              <a:t>      		1.      On the command line, type ADDTCPIFC (Add TCP/IP Interface command) and press F4 (Prompt) to access the Add TCP/IP Interface menu.</a:t>
            </a:r>
          </a:p>
          <a:p>
            <a:pPr>
              <a:buNone/>
            </a:pPr>
            <a:r>
              <a:rPr lang="en-US" sz="2000" dirty="0" smtClean="0"/>
              <a:t>      		2.     At the </a:t>
            </a:r>
            <a:r>
              <a:rPr lang="en-US" sz="2000" i="1" dirty="0" smtClean="0"/>
              <a:t>Internet address</a:t>
            </a:r>
            <a:r>
              <a:rPr lang="en-US" sz="2000" dirty="0" smtClean="0"/>
              <a:t> prompt, specify a valid IPv6 address.</a:t>
            </a:r>
          </a:p>
          <a:p>
            <a:pPr>
              <a:buNone/>
            </a:pPr>
            <a:r>
              <a:rPr lang="en-US" sz="2000" dirty="0" smtClean="0"/>
              <a:t>      		3.      At the </a:t>
            </a:r>
            <a:r>
              <a:rPr lang="en-US" sz="2000" i="1" dirty="0" smtClean="0"/>
              <a:t>Line description</a:t>
            </a:r>
            <a:r>
              <a:rPr lang="en-US" sz="2000" dirty="0" smtClean="0"/>
              <a:t> prompt, specify a line name (use any name) and press Enter to see a list of optional parameters.</a:t>
            </a:r>
          </a:p>
          <a:p>
            <a:pPr>
              <a:buNone/>
            </a:pPr>
            <a:r>
              <a:rPr lang="en-US" sz="2000" dirty="0" smtClean="0"/>
              <a:t>      		4.      Specify any of the other optional parameters that you want, and then press Enter.</a:t>
            </a:r>
          </a:p>
          <a:p>
            <a:pPr marL="514350" indent="-514350">
              <a:buNone/>
            </a:pPr>
            <a:endParaRPr lang="en-US" sz="2000"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CELL PHONES</a:t>
            </a:r>
            <a:endParaRPr lang="en-US" sz="2000" dirty="0"/>
          </a:p>
        </p:txBody>
      </p:sp>
      <p:sp>
        <p:nvSpPr>
          <p:cNvPr id="3" name="Content Placeholder 2"/>
          <p:cNvSpPr>
            <a:spLocks noGrp="1"/>
          </p:cNvSpPr>
          <p:nvPr>
            <p:ph idx="1"/>
          </p:nvPr>
        </p:nvSpPr>
        <p:spPr/>
        <p:txBody>
          <a:bodyPr>
            <a:normAutofit/>
          </a:bodyPr>
          <a:lstStyle/>
          <a:p>
            <a:pPr marL="400050" indent="-400050">
              <a:buNone/>
            </a:pPr>
            <a:r>
              <a:rPr lang="en-US" sz="1600" dirty="0" smtClean="0"/>
              <a:t>I.	</a:t>
            </a:r>
            <a:r>
              <a:rPr lang="en-US" sz="1600" dirty="0" err="1" smtClean="0"/>
              <a:t>iPhone</a:t>
            </a:r>
            <a:endParaRPr lang="en-US" sz="1600" dirty="0" smtClean="0"/>
          </a:p>
          <a:p>
            <a:pPr marL="400050" indent="-400050">
              <a:buNone/>
            </a:pPr>
            <a:r>
              <a:rPr lang="en-US" sz="1600" dirty="0" smtClean="0"/>
              <a:t>         A.     IPv6 always turned on.  To work, it has to be connected to an IPv6 network.</a:t>
            </a:r>
          </a:p>
          <a:p>
            <a:pPr marL="400050" indent="-400050">
              <a:buNone/>
            </a:pPr>
            <a:r>
              <a:rPr lang="en-US" sz="1600" dirty="0" smtClean="0"/>
              <a:t>         B.     Chooses address with the derived EUI-64.</a:t>
            </a:r>
          </a:p>
          <a:p>
            <a:pPr marL="400050" indent="-400050">
              <a:buNone/>
            </a:pPr>
            <a:r>
              <a:rPr lang="en-US" sz="1600" dirty="0" smtClean="0"/>
              <a:t>         C.     Only uses Dual Stack</a:t>
            </a:r>
          </a:p>
          <a:p>
            <a:pPr marL="400050" indent="-400050">
              <a:buNone/>
            </a:pPr>
            <a:r>
              <a:rPr lang="en-US" sz="1600" dirty="0" smtClean="0"/>
              <a:t>II.	T-</a:t>
            </a:r>
            <a:r>
              <a:rPr lang="en-US" sz="1600" dirty="0" err="1" smtClean="0"/>
              <a:t>Moble</a:t>
            </a:r>
            <a:endParaRPr lang="en-US" sz="1600" dirty="0" smtClean="0"/>
          </a:p>
          <a:p>
            <a:pPr marL="400050" indent="-400050">
              <a:buNone/>
            </a:pPr>
            <a:r>
              <a:rPr lang="en-US" sz="1600" dirty="0" smtClean="0"/>
              <a:t>         A.     Has been aggressive with IPv6 implementation</a:t>
            </a:r>
          </a:p>
          <a:p>
            <a:pPr marL="400050" indent="-400050">
              <a:buNone/>
            </a:pPr>
            <a:r>
              <a:rPr lang="en-US" sz="1600" dirty="0" smtClean="0"/>
              <a:t>         B.     Plans to use NAT64 for  accessing IPv4 Internet until more IPv6 content is available.</a:t>
            </a:r>
          </a:p>
          <a:p>
            <a:pPr marL="400050" indent="-400050">
              <a:buNone/>
            </a:pPr>
            <a:r>
              <a:rPr lang="en-US" sz="1600" dirty="0" smtClean="0"/>
              <a:t>         C.     Wants to have 50% traffic  running over  IPv6 by end of 2011.</a:t>
            </a:r>
          </a:p>
          <a:p>
            <a:pPr marL="400050" indent="-400050">
              <a:buNone/>
            </a:pPr>
            <a:r>
              <a:rPr lang="en-US" sz="1600" dirty="0" smtClean="0"/>
              <a:t>III.	AT&amp;T</a:t>
            </a:r>
          </a:p>
          <a:p>
            <a:pPr marL="400050" indent="-400050">
              <a:buNone/>
            </a:pPr>
            <a:r>
              <a:rPr lang="en-US" sz="1600" dirty="0" smtClean="0">
                <a:solidFill>
                  <a:srgbClr val="FF0000"/>
                </a:solidFill>
              </a:rPr>
              <a:t>         Slow to implement</a:t>
            </a:r>
          </a:p>
          <a:p>
            <a:pPr marL="400050" indent="-400050">
              <a:buAutoNum type="romanUcPeriod" startAt="4"/>
            </a:pPr>
            <a:r>
              <a:rPr lang="en-US" sz="1600" dirty="0" smtClean="0"/>
              <a:t>Verizon</a:t>
            </a:r>
          </a:p>
          <a:p>
            <a:pPr marL="400050" indent="-400050">
              <a:buNone/>
            </a:pPr>
            <a:r>
              <a:rPr lang="en-US" sz="1600" dirty="0" smtClean="0"/>
              <a:t>         Has a dual-stack method over their LTE network.</a:t>
            </a:r>
            <a:endParaRPr lang="en-US" sz="16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CISCO </a:t>
            </a:r>
            <a:endParaRPr lang="en-US" sz="2800" dirty="0"/>
          </a:p>
        </p:txBody>
      </p:sp>
      <p:sp>
        <p:nvSpPr>
          <p:cNvPr id="3" name="Content Placeholder 2"/>
          <p:cNvSpPr>
            <a:spLocks noGrp="1"/>
          </p:cNvSpPr>
          <p:nvPr>
            <p:ph idx="1"/>
          </p:nvPr>
        </p:nvSpPr>
        <p:spPr/>
        <p:txBody>
          <a:bodyPr>
            <a:normAutofit/>
          </a:bodyPr>
          <a:lstStyle/>
          <a:p>
            <a:pPr marL="400050" indent="-400050">
              <a:buNone/>
            </a:pPr>
            <a:r>
              <a:rPr lang="en-US" sz="1800" dirty="0" smtClean="0"/>
              <a:t>I.	Version</a:t>
            </a:r>
          </a:p>
          <a:p>
            <a:pPr marL="400050" indent="-400050">
              <a:buNone/>
            </a:pPr>
            <a:r>
              <a:rPr lang="en-US" sz="1800" dirty="0" smtClean="0"/>
              <a:t>	A.      First supported in 2001.</a:t>
            </a:r>
          </a:p>
          <a:p>
            <a:pPr marL="400050" indent="-400050">
              <a:buNone/>
            </a:pPr>
            <a:r>
              <a:rPr lang="en-US" sz="1800" dirty="0" smtClean="0"/>
              <a:t>        B.      Information for this presentation is 12.4.</a:t>
            </a:r>
          </a:p>
          <a:p>
            <a:pPr marL="400050" indent="-400050">
              <a:buAutoNum type="romanUcPeriod" startAt="2"/>
            </a:pPr>
            <a:r>
              <a:rPr lang="en-US" sz="1800" dirty="0" smtClean="0">
                <a:solidFill>
                  <a:srgbClr val="FF0000"/>
                </a:solidFill>
              </a:rPr>
              <a:t>Switches</a:t>
            </a:r>
          </a:p>
          <a:p>
            <a:pPr marL="400050" indent="-400050">
              <a:buNone/>
            </a:pPr>
            <a:r>
              <a:rPr lang="en-US" sz="1800" dirty="0" smtClean="0"/>
              <a:t>        </a:t>
            </a:r>
            <a:r>
              <a:rPr lang="en-US" sz="1800" dirty="0" smtClean="0">
                <a:solidFill>
                  <a:srgbClr val="FF0000"/>
                </a:solidFill>
              </a:rPr>
              <a:t>Packets are transparent. To switches because they are Layer 2 devices</a:t>
            </a:r>
            <a:r>
              <a:rPr lang="en-US" sz="1800" dirty="0" smtClean="0"/>
              <a:t>.</a:t>
            </a:r>
          </a:p>
          <a:p>
            <a:pPr marL="400050" indent="-400050">
              <a:buAutoNum type="romanUcPeriod" startAt="3"/>
            </a:pPr>
            <a:r>
              <a:rPr lang="en-US" sz="1800" dirty="0" smtClean="0"/>
              <a:t>Routers</a:t>
            </a:r>
          </a:p>
          <a:p>
            <a:pPr marL="400050" indent="-400050">
              <a:buNone/>
            </a:pPr>
            <a:r>
              <a:rPr lang="en-US" sz="1800" dirty="0" smtClean="0"/>
              <a:t>       A.     Setting up the Interface</a:t>
            </a:r>
          </a:p>
          <a:p>
            <a:pPr marL="400050" indent="-400050">
              <a:buNone/>
            </a:pPr>
            <a:r>
              <a:rPr lang="en-US" sz="1800" dirty="0" smtClean="0"/>
              <a:t>               1.     ipv6 address &lt;ipv6prefix&gt;/&lt;prefix-length&gt;  [eui-64]</a:t>
            </a:r>
          </a:p>
          <a:p>
            <a:pPr marL="400050" indent="-400050">
              <a:buNone/>
            </a:pPr>
            <a:r>
              <a:rPr lang="en-US" sz="1800" dirty="0" smtClean="0"/>
              <a:t>               2.     You can specify the total 128 bit global address or use the eui-64 option 		(This option allows the device to use it’s MAC address with 		padding to make the interface ID)</a:t>
            </a:r>
          </a:p>
          <a:p>
            <a:pPr marL="400050" indent="-400050">
              <a:buNone/>
            </a:pPr>
            <a:r>
              <a:rPr lang="en-US" sz="1800" dirty="0" smtClean="0"/>
              <a:t>               3.     Example</a:t>
            </a:r>
          </a:p>
          <a:p>
            <a:pPr marL="400050" indent="-400050">
              <a:buNone/>
            </a:pPr>
            <a:r>
              <a:rPr lang="en-US" sz="1800" dirty="0" smtClean="0"/>
              <a:t>			Corp(</a:t>
            </a:r>
            <a:r>
              <a:rPr lang="en-US" sz="1800" dirty="0" err="1" smtClean="0"/>
              <a:t>config</a:t>
            </a:r>
            <a:r>
              <a:rPr lang="en-US" sz="1800" dirty="0" smtClean="0"/>
              <a:t>-if)#ipv6 address 2001:db8:3c4d:1::/64 eui-64</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JUNIPER </a:t>
            </a:r>
            <a:endParaRPr lang="en-US" sz="2400" dirty="0"/>
          </a:p>
        </p:txBody>
      </p:sp>
      <p:sp>
        <p:nvSpPr>
          <p:cNvPr id="3" name="Content Placeholder 2"/>
          <p:cNvSpPr>
            <a:spLocks noGrp="1"/>
          </p:cNvSpPr>
          <p:nvPr>
            <p:ph idx="1"/>
          </p:nvPr>
        </p:nvSpPr>
        <p:spPr/>
        <p:txBody>
          <a:bodyPr>
            <a:normAutofit/>
          </a:bodyPr>
          <a:lstStyle/>
          <a:p>
            <a:pPr marL="514350" indent="-514350">
              <a:buNone/>
            </a:pPr>
            <a:r>
              <a:rPr lang="en-US" sz="2000" dirty="0" smtClean="0"/>
              <a:t>I.	Version</a:t>
            </a:r>
          </a:p>
          <a:p>
            <a:pPr marL="514350" indent="-514350">
              <a:buNone/>
            </a:pPr>
            <a:r>
              <a:rPr lang="en-US" sz="2000" dirty="0" smtClean="0"/>
              <a:t>          Generally supported since 5.1.</a:t>
            </a:r>
          </a:p>
          <a:p>
            <a:pPr marL="514350" indent="-514350">
              <a:buAutoNum type="romanUcPeriod" startAt="2"/>
            </a:pPr>
            <a:r>
              <a:rPr lang="en-US" sz="2000" dirty="0" smtClean="0"/>
              <a:t>Configuration</a:t>
            </a:r>
          </a:p>
          <a:p>
            <a:pPr marL="514350" indent="-514350">
              <a:buNone/>
            </a:pPr>
            <a:r>
              <a:rPr lang="en-US" sz="2000" dirty="0" smtClean="0"/>
              <a:t>	A.     Enable IPv6 license to use IPv6 commands</a:t>
            </a:r>
          </a:p>
          <a:p>
            <a:pPr marL="514350" indent="-514350">
              <a:buNone/>
            </a:pPr>
            <a:endParaRPr lang="en-US" sz="2000" dirty="0" smtClean="0"/>
          </a:p>
          <a:p>
            <a:pPr>
              <a:buNone/>
            </a:pPr>
            <a:r>
              <a:rPr lang="en-US" sz="2000" dirty="0" smtClean="0"/>
              <a:t>    		  Acquire the license from Juniper Networks Customer Services and 		Support or  Juniper Networks sales representative.</a:t>
            </a:r>
          </a:p>
          <a:p>
            <a:pPr>
              <a:buNone/>
            </a:pPr>
            <a:r>
              <a:rPr lang="en-US" sz="2000" dirty="0" smtClean="0"/>
              <a:t>    		  Example</a:t>
            </a:r>
          </a:p>
          <a:p>
            <a:pPr>
              <a:buNone/>
            </a:pPr>
            <a:r>
              <a:rPr lang="en-US" sz="2000" dirty="0" smtClean="0"/>
              <a:t>     host1(</a:t>
            </a:r>
            <a:r>
              <a:rPr lang="en-US" sz="2000" dirty="0" err="1" smtClean="0"/>
              <a:t>config</a:t>
            </a:r>
            <a:r>
              <a:rPr lang="en-US" sz="2000" dirty="0" smtClean="0"/>
              <a:t>)#</a:t>
            </a:r>
            <a:r>
              <a:rPr lang="en-US" sz="2000" b="1" dirty="0" smtClean="0"/>
              <a:t>license ipv6 </a:t>
            </a:r>
            <a:r>
              <a:rPr lang="en-US" sz="2000" i="1" dirty="0" smtClean="0"/>
              <a:t>&lt;license-value&gt;</a:t>
            </a:r>
            <a:r>
              <a:rPr lang="en-US" sz="2000" b="1" dirty="0" smtClean="0"/>
              <a:t> </a:t>
            </a:r>
            <a:r>
              <a:rPr lang="en-US" sz="2000" dirty="0" smtClean="0"/>
              <a:t>Use the </a:t>
            </a:r>
            <a:r>
              <a:rPr lang="en-US" sz="2000" b="1" dirty="0" smtClean="0"/>
              <a:t>no</a:t>
            </a:r>
            <a:r>
              <a:rPr lang="en-US" sz="2000" dirty="0" smtClean="0"/>
              <a:t> version to disable the license</a:t>
            </a:r>
          </a:p>
          <a:p>
            <a:pPr>
              <a:buNone/>
            </a:pPr>
            <a:r>
              <a:rPr lang="en-US" sz="2000" dirty="0" smtClean="0"/>
              <a:t>	   B.     Configure interface</a:t>
            </a:r>
          </a:p>
          <a:p>
            <a:pPr>
              <a:buNone/>
            </a:pPr>
            <a:r>
              <a:rPr lang="en-US" sz="2000" dirty="0" smtClean="0"/>
              <a:t> 		host1(</a:t>
            </a:r>
            <a:r>
              <a:rPr lang="en-US" sz="2000" dirty="0" err="1" smtClean="0"/>
              <a:t>config</a:t>
            </a:r>
            <a:r>
              <a:rPr lang="en-US" sz="2000" dirty="0" smtClean="0"/>
              <a:t>-if)#</a:t>
            </a:r>
            <a:r>
              <a:rPr lang="en-US" sz="2000" b="1" dirty="0" smtClean="0"/>
              <a:t>ipv6 address 1::1/64</a:t>
            </a:r>
            <a:r>
              <a:rPr lang="en-US" sz="2000" dirty="0" smtClean="0"/>
              <a:t> </a:t>
            </a:r>
            <a:endParaRPr lang="en-US" sz="2000"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3000" dirty="0" smtClean="0"/>
              <a:t>Using IPv6 address in URL</a:t>
            </a:r>
            <a:br>
              <a:rPr lang="en-US" sz="3000" dirty="0" smtClean="0"/>
            </a:br>
            <a:r>
              <a:rPr lang="en-US" sz="3000" dirty="0" smtClean="0"/>
              <a:t>RFC 2732</a:t>
            </a:r>
            <a:endParaRPr lang="en-US" sz="3000" dirty="0"/>
          </a:p>
        </p:txBody>
      </p:sp>
      <p:sp>
        <p:nvSpPr>
          <p:cNvPr id="3" name="Content Placeholder 2"/>
          <p:cNvSpPr>
            <a:spLocks noGrp="1"/>
          </p:cNvSpPr>
          <p:nvPr>
            <p:ph idx="1"/>
          </p:nvPr>
        </p:nvSpPr>
        <p:spPr/>
        <p:txBody>
          <a:bodyPr>
            <a:normAutofit fontScale="85000" lnSpcReduction="20000"/>
          </a:bodyPr>
          <a:lstStyle/>
          <a:p>
            <a:pPr>
              <a:buNone/>
            </a:pPr>
            <a:r>
              <a:rPr lang="en-US" dirty="0" smtClean="0">
                <a:solidFill>
                  <a:srgbClr val="FF0000"/>
                </a:solidFill>
              </a:rPr>
              <a:t>Use Brackets:  []</a:t>
            </a:r>
          </a:p>
          <a:p>
            <a:pPr>
              <a:buNone/>
            </a:pPr>
            <a:endParaRPr lang="en-US" dirty="0" smtClean="0"/>
          </a:p>
          <a:p>
            <a:pPr>
              <a:buNone/>
            </a:pPr>
            <a:r>
              <a:rPr lang="en-US" dirty="0" smtClean="0"/>
              <a:t>Examples:</a:t>
            </a:r>
          </a:p>
          <a:p>
            <a:pPr>
              <a:buNone/>
            </a:pPr>
            <a:r>
              <a:rPr lang="en-US" dirty="0" smtClean="0"/>
              <a:t>http://[FEDC:BA98:7654:3210:FEDC:BA98:7654:3210]:80/index.html http://[1080:0:0:0:8:800:200C:417A]/index.html http://[3ffe:2a00:100:7031::1] http://[1080::8:800:200C:417A]/foo http://[::192.9.5.5]/ipng http://[::FFFF:129.144.52.38]:80/index.html http://[2010:836B:4179::836B:4179] </a:t>
            </a:r>
            <a:br>
              <a:rPr lang="en-US" dirty="0" smtClean="0"/>
            </a:b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INTERNET ORGANIZATIONS</a:t>
            </a:r>
            <a:endParaRPr lang="en-US" sz="2800" dirty="0"/>
          </a:p>
        </p:txBody>
      </p:sp>
      <p:sp>
        <p:nvSpPr>
          <p:cNvPr id="3" name="Content Placeholder 2"/>
          <p:cNvSpPr>
            <a:spLocks noGrp="1"/>
          </p:cNvSpPr>
          <p:nvPr>
            <p:ph idx="1"/>
          </p:nvPr>
        </p:nvSpPr>
        <p:spPr>
          <a:xfrm>
            <a:off x="457200" y="1371600"/>
            <a:ext cx="8229600" cy="4754563"/>
          </a:xfrm>
        </p:spPr>
        <p:txBody>
          <a:bodyPr>
            <a:normAutofit fontScale="92500" lnSpcReduction="20000"/>
          </a:bodyPr>
          <a:lstStyle/>
          <a:p>
            <a:pPr>
              <a:buNone/>
            </a:pPr>
            <a:r>
              <a:rPr lang="en-US" sz="2400" dirty="0" smtClean="0"/>
              <a:t>I.		</a:t>
            </a:r>
            <a:r>
              <a:rPr lang="en-US" sz="2400" dirty="0" smtClean="0">
                <a:solidFill>
                  <a:srgbClr val="FF0000"/>
                </a:solidFill>
              </a:rPr>
              <a:t>IAB</a:t>
            </a:r>
            <a:r>
              <a:rPr lang="en-US" sz="2400" dirty="0" smtClean="0"/>
              <a:t> (Internet Architecture Board)</a:t>
            </a:r>
          </a:p>
          <a:p>
            <a:pPr>
              <a:buNone/>
            </a:pPr>
            <a:r>
              <a:rPr lang="en-US" sz="2400" dirty="0" smtClean="0"/>
              <a:t>     		A.      In charge of the technical and engineering development 		of the Internet by the ISOC(Internet Society).</a:t>
            </a:r>
          </a:p>
          <a:p>
            <a:pPr>
              <a:buNone/>
            </a:pPr>
            <a:r>
              <a:rPr lang="en-US" sz="2400" dirty="0" smtClean="0"/>
              <a:t>              B.     </a:t>
            </a:r>
            <a:r>
              <a:rPr lang="en-US" sz="2400" dirty="0" smtClean="0">
                <a:solidFill>
                  <a:srgbClr val="FF0000"/>
                </a:solidFill>
              </a:rPr>
              <a:t>Oversees IETF</a:t>
            </a:r>
            <a:r>
              <a:rPr lang="en-US" sz="2400" dirty="0" smtClean="0"/>
              <a:t> (Internet Engineering Task Force) and IRTF 		(Internet Research Task Force)</a:t>
            </a:r>
          </a:p>
          <a:p>
            <a:pPr>
              <a:buNone/>
            </a:pPr>
            <a:r>
              <a:rPr lang="en-US" sz="2400" dirty="0" smtClean="0"/>
              <a:t>II.		</a:t>
            </a:r>
            <a:r>
              <a:rPr lang="en-US" sz="2400" dirty="0" smtClean="0">
                <a:solidFill>
                  <a:srgbClr val="FF0000"/>
                </a:solidFill>
              </a:rPr>
              <a:t>IANA</a:t>
            </a:r>
            <a:r>
              <a:rPr lang="en-US" sz="2400" dirty="0" smtClean="0"/>
              <a:t> (Internet Assigned Numbers Authority)</a:t>
            </a:r>
          </a:p>
          <a:p>
            <a:pPr>
              <a:buNone/>
            </a:pPr>
            <a:r>
              <a:rPr lang="en-US" sz="2400" dirty="0" smtClean="0"/>
              <a:t>              A.     </a:t>
            </a:r>
            <a:r>
              <a:rPr lang="en-US" sz="2400" dirty="0" smtClean="0">
                <a:solidFill>
                  <a:srgbClr val="FF0000"/>
                </a:solidFill>
              </a:rPr>
              <a:t>Oversees:</a:t>
            </a:r>
          </a:p>
          <a:p>
            <a:pPr>
              <a:buNone/>
            </a:pPr>
            <a:r>
              <a:rPr lang="en-US" sz="2400" dirty="0" smtClean="0">
                <a:solidFill>
                  <a:srgbClr val="FF0000"/>
                </a:solidFill>
              </a:rPr>
              <a:t>                      1.     Global IP address allocation</a:t>
            </a:r>
          </a:p>
          <a:p>
            <a:pPr>
              <a:buNone/>
            </a:pPr>
            <a:r>
              <a:rPr lang="en-US" sz="2400" dirty="0" smtClean="0">
                <a:solidFill>
                  <a:srgbClr val="FF0000"/>
                </a:solidFill>
              </a:rPr>
              <a:t>                      2.     Root zone management in DNS</a:t>
            </a:r>
          </a:p>
          <a:p>
            <a:pPr>
              <a:buNone/>
            </a:pPr>
            <a:r>
              <a:rPr lang="en-US" sz="2400" dirty="0" smtClean="0">
                <a:solidFill>
                  <a:srgbClr val="FF0000"/>
                </a:solidFill>
              </a:rPr>
              <a:t>                      3.     Media Types</a:t>
            </a:r>
          </a:p>
          <a:p>
            <a:pPr>
              <a:buNone/>
            </a:pPr>
            <a:r>
              <a:rPr lang="en-US" sz="2400" dirty="0" smtClean="0">
                <a:solidFill>
                  <a:srgbClr val="FF0000"/>
                </a:solidFill>
              </a:rPr>
              <a:t>                      4.     IP related symbols and numbers</a:t>
            </a:r>
          </a:p>
          <a:p>
            <a:pPr>
              <a:buNone/>
            </a:pPr>
            <a:r>
              <a:rPr lang="en-US" sz="2400" dirty="0" smtClean="0"/>
              <a:t>              B.  </a:t>
            </a:r>
            <a:r>
              <a:rPr lang="en-US" sz="2400" dirty="0" smtClean="0">
                <a:solidFill>
                  <a:srgbClr val="FF0000"/>
                </a:solidFill>
              </a:rPr>
              <a:t>Managed by ICANN </a:t>
            </a:r>
          </a:p>
          <a:p>
            <a:pPr>
              <a:buNone/>
            </a:pPr>
            <a:r>
              <a:rPr lang="en-US" sz="2400" dirty="0" smtClean="0"/>
              <a:t>III.		</a:t>
            </a:r>
            <a:r>
              <a:rPr lang="en-US" sz="2400" dirty="0" smtClean="0">
                <a:solidFill>
                  <a:srgbClr val="FF0000"/>
                </a:solidFill>
              </a:rPr>
              <a:t>ICANN </a:t>
            </a:r>
            <a:r>
              <a:rPr lang="en-US" sz="2400" dirty="0" smtClean="0"/>
              <a:t>(Internet Corporation for Assigned Names and 	Numbers)</a:t>
            </a:r>
          </a:p>
          <a:p>
            <a:pPr>
              <a:buNone/>
            </a:pPr>
            <a:endParaRPr lang="en-US" sz="2400"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INTERNET ORGANIZATIONS</a:t>
            </a:r>
            <a:endParaRPr lang="en-US" sz="2800" dirty="0"/>
          </a:p>
        </p:txBody>
      </p:sp>
      <p:sp>
        <p:nvSpPr>
          <p:cNvPr id="3" name="Content Placeholder 2"/>
          <p:cNvSpPr>
            <a:spLocks noGrp="1"/>
          </p:cNvSpPr>
          <p:nvPr>
            <p:ph idx="1"/>
          </p:nvPr>
        </p:nvSpPr>
        <p:spPr>
          <a:xfrm>
            <a:off x="457200" y="1371600"/>
            <a:ext cx="8229600" cy="4754563"/>
          </a:xfrm>
        </p:spPr>
        <p:txBody>
          <a:bodyPr>
            <a:normAutofit/>
          </a:bodyPr>
          <a:lstStyle/>
          <a:p>
            <a:pPr>
              <a:buNone/>
            </a:pPr>
            <a:r>
              <a:rPr lang="en-US" sz="2400" dirty="0" smtClean="0"/>
              <a:t>IV.		IESG (Internet Engineering Steering Group)</a:t>
            </a:r>
          </a:p>
          <a:p>
            <a:pPr>
              <a:buNone/>
            </a:pPr>
            <a:r>
              <a:rPr lang="en-US" sz="2400" dirty="0" smtClean="0"/>
              <a:t>              A.     Composed of members from IETF</a:t>
            </a:r>
          </a:p>
          <a:p>
            <a:pPr>
              <a:buNone/>
            </a:pPr>
            <a:r>
              <a:rPr lang="en-US" sz="2400" dirty="0" smtClean="0"/>
              <a:t>              B.     Reviews Internet standards</a:t>
            </a:r>
          </a:p>
          <a:p>
            <a:pPr>
              <a:buNone/>
            </a:pPr>
            <a:r>
              <a:rPr lang="en-US" sz="2400" dirty="0" smtClean="0"/>
              <a:t>V.		</a:t>
            </a:r>
            <a:r>
              <a:rPr lang="en-US" sz="2400" dirty="0" smtClean="0">
                <a:solidFill>
                  <a:srgbClr val="FF0000"/>
                </a:solidFill>
              </a:rPr>
              <a:t>IETF</a:t>
            </a:r>
          </a:p>
          <a:p>
            <a:pPr>
              <a:buNone/>
            </a:pPr>
            <a:r>
              <a:rPr lang="en-US" sz="2400" dirty="0" smtClean="0">
                <a:solidFill>
                  <a:srgbClr val="FF0000"/>
                </a:solidFill>
              </a:rPr>
              <a:t>              A.      Develops Internet standards: RFCs</a:t>
            </a:r>
          </a:p>
          <a:p>
            <a:pPr>
              <a:buNone/>
            </a:pPr>
            <a:r>
              <a:rPr lang="en-US" sz="2400" dirty="0" smtClean="0">
                <a:solidFill>
                  <a:srgbClr val="FF0000"/>
                </a:solidFill>
              </a:rPr>
              <a:t>              B.      Composed of volunteers</a:t>
            </a:r>
          </a:p>
          <a:p>
            <a:pPr>
              <a:buNone/>
            </a:pPr>
            <a:endParaRPr lang="en-US" sz="2400" dirty="0" smtClean="0"/>
          </a:p>
          <a:p>
            <a:pPr>
              <a:buNone/>
            </a:pPr>
            <a:r>
              <a:rPr lang="en-US" sz="2400" dirty="0" smtClean="0"/>
              <a:t>         </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INTERNET ORGANIZATIONS</a:t>
            </a:r>
            <a:endParaRPr lang="en-US" sz="2800" dirty="0"/>
          </a:p>
        </p:txBody>
      </p:sp>
      <p:sp>
        <p:nvSpPr>
          <p:cNvPr id="3" name="Content Placeholder 2"/>
          <p:cNvSpPr>
            <a:spLocks noGrp="1"/>
          </p:cNvSpPr>
          <p:nvPr>
            <p:ph idx="1"/>
          </p:nvPr>
        </p:nvSpPr>
        <p:spPr>
          <a:xfrm>
            <a:off x="457200" y="1371600"/>
            <a:ext cx="8229600" cy="4754563"/>
          </a:xfrm>
        </p:spPr>
        <p:txBody>
          <a:bodyPr>
            <a:normAutofit fontScale="55000" lnSpcReduction="20000"/>
          </a:bodyPr>
          <a:lstStyle/>
          <a:p>
            <a:pPr>
              <a:buNone/>
            </a:pPr>
            <a:r>
              <a:rPr lang="en-US" sz="2400" dirty="0" smtClean="0"/>
              <a:t>VI.		</a:t>
            </a:r>
            <a:r>
              <a:rPr lang="en-US" sz="2900" dirty="0" smtClean="0"/>
              <a:t>IRTF (Internet Research Task Force)</a:t>
            </a:r>
          </a:p>
          <a:p>
            <a:pPr>
              <a:buNone/>
            </a:pPr>
            <a:r>
              <a:rPr lang="en-US" sz="2900" dirty="0" smtClean="0"/>
              <a:t>	     	        	Research for future Internet Technology</a:t>
            </a:r>
          </a:p>
          <a:p>
            <a:pPr>
              <a:buNone/>
            </a:pPr>
            <a:r>
              <a:rPr lang="en-US" sz="2900" dirty="0" smtClean="0"/>
              <a:t>VII.		</a:t>
            </a:r>
            <a:r>
              <a:rPr lang="en-US" sz="2900" dirty="0" smtClean="0">
                <a:solidFill>
                  <a:srgbClr val="FF0000"/>
                </a:solidFill>
              </a:rPr>
              <a:t>ISOC </a:t>
            </a:r>
            <a:r>
              <a:rPr lang="en-US" sz="2900" dirty="0" smtClean="0"/>
              <a:t>(Internet Society)</a:t>
            </a:r>
          </a:p>
          <a:p>
            <a:pPr>
              <a:buNone/>
            </a:pPr>
            <a:r>
              <a:rPr lang="en-US" sz="2900" dirty="0" smtClean="0"/>
              <a:t>                    	International organization concerned with directing standards</a:t>
            </a:r>
          </a:p>
          <a:p>
            <a:pPr>
              <a:buNone/>
            </a:pPr>
            <a:r>
              <a:rPr lang="en-US" sz="2900" dirty="0" smtClean="0"/>
              <a:t>VIII.		W3C (World Wide Web Consortium)</a:t>
            </a:r>
          </a:p>
          <a:p>
            <a:pPr>
              <a:buNone/>
            </a:pPr>
            <a:r>
              <a:rPr lang="en-US" sz="2900" dirty="0" smtClean="0"/>
              <a:t>                        	Responsible for WWW standards</a:t>
            </a:r>
          </a:p>
          <a:p>
            <a:pPr>
              <a:buNone/>
            </a:pPr>
            <a:r>
              <a:rPr lang="en-US" sz="2900" dirty="0" smtClean="0"/>
              <a:t>IX.		</a:t>
            </a:r>
            <a:r>
              <a:rPr lang="en-US" sz="2900" dirty="0" smtClean="0">
                <a:solidFill>
                  <a:srgbClr val="FF0000"/>
                </a:solidFill>
              </a:rPr>
              <a:t>RIR</a:t>
            </a:r>
            <a:r>
              <a:rPr lang="en-US" sz="2900" dirty="0" smtClean="0"/>
              <a:t> (Regional Internet Registry)</a:t>
            </a:r>
            <a:endParaRPr lang="en-US" sz="2900" dirty="0"/>
          </a:p>
          <a:p>
            <a:pPr>
              <a:buNone/>
            </a:pPr>
            <a:r>
              <a:rPr lang="en-US" sz="2900" dirty="0" smtClean="0"/>
              <a:t>     		A.      </a:t>
            </a:r>
            <a:r>
              <a:rPr lang="en-US" sz="2900" dirty="0" smtClean="0">
                <a:solidFill>
                  <a:srgbClr val="FF0000"/>
                </a:solidFill>
              </a:rPr>
              <a:t>Oversees allocation and registration of Internet number resources</a:t>
            </a:r>
          </a:p>
          <a:p>
            <a:pPr>
              <a:buNone/>
            </a:pPr>
            <a:r>
              <a:rPr lang="en-US" sz="2900" dirty="0" smtClean="0"/>
              <a:t>     		B.      </a:t>
            </a:r>
            <a:r>
              <a:rPr lang="en-US" sz="2900" dirty="0" smtClean="0">
                <a:solidFill>
                  <a:srgbClr val="FF0000"/>
                </a:solidFill>
              </a:rPr>
              <a:t>5 RIRs throughout the world</a:t>
            </a:r>
          </a:p>
          <a:p>
            <a:pPr>
              <a:buNone/>
            </a:pPr>
            <a:r>
              <a:rPr lang="en-US" sz="2900" dirty="0" smtClean="0"/>
              <a:t>                             1.     </a:t>
            </a:r>
            <a:r>
              <a:rPr lang="en-US" sz="2900" dirty="0" smtClean="0">
                <a:solidFill>
                  <a:srgbClr val="FF0000"/>
                </a:solidFill>
              </a:rPr>
              <a:t>ARIN</a:t>
            </a:r>
            <a:r>
              <a:rPr lang="en-US" sz="2900" dirty="0" smtClean="0"/>
              <a:t>(American Registry for Internet Numbers):US, Canada, and parts of the 		Caribbean</a:t>
            </a:r>
          </a:p>
          <a:p>
            <a:pPr>
              <a:buNone/>
            </a:pPr>
            <a:r>
              <a:rPr lang="en-US" sz="2900" dirty="0" smtClean="0"/>
              <a:t>                             2.     </a:t>
            </a:r>
            <a:r>
              <a:rPr lang="en-US" sz="2900" dirty="0" err="1" smtClean="0"/>
              <a:t>AfriNIC</a:t>
            </a:r>
            <a:r>
              <a:rPr lang="en-US" sz="2900" dirty="0" smtClean="0"/>
              <a:t> (African Network Information Centre): Africa</a:t>
            </a:r>
          </a:p>
          <a:p>
            <a:pPr>
              <a:buNone/>
            </a:pPr>
            <a:r>
              <a:rPr lang="en-US" sz="2900" dirty="0" smtClean="0"/>
              <a:t>                             3.     APNIC  (Asia-Pacific Network Information Centre): Asia, Australia and 		neighboring countries</a:t>
            </a:r>
          </a:p>
          <a:p>
            <a:pPr>
              <a:buNone/>
            </a:pPr>
            <a:r>
              <a:rPr lang="en-US" sz="2900" dirty="0" smtClean="0"/>
              <a:t>                             4.     LACNIC (Latin America and Caribbean Network Information Centre)  Latin 		America and other parts of the Caribbean</a:t>
            </a:r>
          </a:p>
          <a:p>
            <a:pPr>
              <a:buNone/>
            </a:pPr>
            <a:r>
              <a:rPr lang="en-US" sz="2900" dirty="0" smtClean="0"/>
              <a:t>                             5.     RIPE NCC (</a:t>
            </a:r>
            <a:r>
              <a:rPr lang="en-US" sz="2900" dirty="0" err="1" smtClean="0"/>
              <a:t>Reseau</a:t>
            </a:r>
            <a:r>
              <a:rPr lang="en-US" sz="2900" dirty="0" smtClean="0"/>
              <a:t> IP </a:t>
            </a:r>
            <a:r>
              <a:rPr lang="en-US" sz="2900" dirty="0" err="1" smtClean="0"/>
              <a:t>Europeens</a:t>
            </a:r>
            <a:r>
              <a:rPr lang="en-US" sz="2900" dirty="0" smtClean="0"/>
              <a:t> Network Coordination Centre) Europe, 		Middle East,  Central Asia</a:t>
            </a:r>
          </a:p>
          <a:p>
            <a:pPr>
              <a:buNone/>
            </a:pPr>
            <a:r>
              <a:rPr lang="en-US" sz="2900" dirty="0" smtClean="0"/>
              <a:t>         </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DEPLOYMENT</a:t>
            </a:r>
            <a:endParaRPr lang="en-US" sz="2400" dirty="0"/>
          </a:p>
        </p:txBody>
      </p:sp>
      <p:sp>
        <p:nvSpPr>
          <p:cNvPr id="3" name="Content Placeholder 2"/>
          <p:cNvSpPr>
            <a:spLocks noGrp="1"/>
          </p:cNvSpPr>
          <p:nvPr>
            <p:ph idx="1"/>
          </p:nvPr>
        </p:nvSpPr>
        <p:spPr/>
        <p:txBody>
          <a:bodyPr>
            <a:normAutofit fontScale="85000" lnSpcReduction="10000"/>
          </a:bodyPr>
          <a:lstStyle/>
          <a:p>
            <a:pPr marL="514350" indent="-514350">
              <a:buNone/>
            </a:pPr>
            <a:r>
              <a:rPr lang="en-US" sz="2000" dirty="0" smtClean="0"/>
              <a:t>I.		</a:t>
            </a:r>
            <a:r>
              <a:rPr lang="en-US" sz="2000" dirty="0" smtClean="0">
                <a:solidFill>
                  <a:srgbClr val="FF0000"/>
                </a:solidFill>
              </a:rPr>
              <a:t>IPv6 Forum</a:t>
            </a:r>
          </a:p>
          <a:p>
            <a:pPr marL="514350" indent="-514350">
              <a:buNone/>
            </a:pPr>
            <a:r>
              <a:rPr lang="en-US" sz="2000" dirty="0" smtClean="0">
                <a:solidFill>
                  <a:srgbClr val="FF0000"/>
                </a:solidFill>
              </a:rPr>
              <a:t>         		A.     Founded by the IETF Deployment WG in Feb. 1999.</a:t>
            </a:r>
          </a:p>
          <a:p>
            <a:pPr marL="514350" indent="-514350">
              <a:buNone/>
            </a:pPr>
            <a:r>
              <a:rPr lang="en-US" sz="2000" dirty="0" smtClean="0">
                <a:solidFill>
                  <a:srgbClr val="FF0000"/>
                </a:solidFill>
              </a:rPr>
              <a:t>         		B.     Resulted in the creation of regional and local IPv6 Task Forces</a:t>
            </a:r>
          </a:p>
          <a:p>
            <a:pPr marL="514350" indent="-514350">
              <a:buNone/>
            </a:pPr>
            <a:r>
              <a:rPr lang="en-US" sz="2000" dirty="0" smtClean="0"/>
              <a:t>II.		Aspects of deployment</a:t>
            </a:r>
          </a:p>
          <a:p>
            <a:pPr marL="514350" indent="-514350">
              <a:buNone/>
            </a:pPr>
            <a:r>
              <a:rPr lang="en-US" sz="2000" dirty="0" smtClean="0"/>
              <a:t>         		A.     In November 2008 the penetration  was less than 1% in any country</a:t>
            </a:r>
          </a:p>
          <a:p>
            <a:pPr marL="514350" indent="-514350">
              <a:buNone/>
            </a:pPr>
            <a:r>
              <a:rPr lang="en-US" sz="2000" dirty="0" smtClean="0"/>
              <a:t>                           1.     Russia - .76%</a:t>
            </a:r>
          </a:p>
          <a:p>
            <a:pPr marL="514350" indent="-514350">
              <a:buNone/>
            </a:pPr>
            <a:r>
              <a:rPr lang="en-US" sz="2000" dirty="0" smtClean="0"/>
              <a:t>                           2.     France - .65%</a:t>
            </a:r>
          </a:p>
          <a:p>
            <a:pPr marL="514350" indent="-514350">
              <a:buNone/>
            </a:pPr>
            <a:r>
              <a:rPr lang="en-US" sz="2000" dirty="0" smtClean="0"/>
              <a:t>                           3.     </a:t>
            </a:r>
            <a:r>
              <a:rPr lang="en-US" sz="2000" dirty="0" err="1" smtClean="0"/>
              <a:t>Ukrane</a:t>
            </a:r>
            <a:r>
              <a:rPr lang="en-US" sz="2000" dirty="0" smtClean="0"/>
              <a:t> - .64%</a:t>
            </a:r>
          </a:p>
          <a:p>
            <a:pPr marL="514350" indent="-514350">
              <a:buNone/>
            </a:pPr>
            <a:r>
              <a:rPr lang="en-US" sz="2000" dirty="0" smtClean="0"/>
              <a:t>                           4.     Norway - .49%</a:t>
            </a:r>
          </a:p>
          <a:p>
            <a:pPr marL="514350" indent="-514350">
              <a:buNone/>
            </a:pPr>
            <a:r>
              <a:rPr lang="en-US" sz="2000" dirty="0" smtClean="0"/>
              <a:t>                           5.     US - .45%</a:t>
            </a:r>
          </a:p>
          <a:p>
            <a:pPr marL="514350" indent="-514350">
              <a:buNone/>
            </a:pPr>
            <a:r>
              <a:rPr lang="en-US" sz="2000" dirty="0" smtClean="0"/>
              <a:t>         		B.     </a:t>
            </a:r>
            <a:r>
              <a:rPr lang="en-US" sz="2000" dirty="0" smtClean="0">
                <a:solidFill>
                  <a:srgbClr val="FF0000"/>
                </a:solidFill>
              </a:rPr>
              <a:t>Asia leads in absolute deployment and has huge demand for addresses</a:t>
            </a:r>
            <a:r>
              <a:rPr lang="en-US" sz="2000" dirty="0" smtClean="0"/>
              <a:t>.</a:t>
            </a:r>
          </a:p>
          <a:p>
            <a:pPr marL="514350" indent="-514350">
              <a:buNone/>
            </a:pPr>
            <a:r>
              <a:rPr lang="en-US" sz="2000" dirty="0" smtClean="0"/>
              <a:t>         		C.     Operating System Penetration</a:t>
            </a:r>
          </a:p>
          <a:p>
            <a:pPr marL="514350" indent="-514350">
              <a:buNone/>
            </a:pPr>
            <a:r>
              <a:rPr lang="en-US" sz="2000" dirty="0" smtClean="0"/>
              <a:t>                          1.     MAC OS – 2.44%</a:t>
            </a:r>
          </a:p>
          <a:p>
            <a:pPr marL="514350" indent="-514350">
              <a:buNone/>
            </a:pPr>
            <a:r>
              <a:rPr lang="en-US" sz="2000" dirty="0" smtClean="0"/>
              <a:t>                          2.     Linux - .93%</a:t>
            </a:r>
          </a:p>
          <a:p>
            <a:pPr marL="514350" indent="-514350">
              <a:buNone/>
            </a:pPr>
            <a:r>
              <a:rPr lang="en-US" sz="2000" dirty="0" smtClean="0"/>
              <a:t>                          3.     Windows Vista - .32%  </a:t>
            </a:r>
          </a:p>
          <a:p>
            <a:pPr marL="514350" indent="-514350">
              <a:buNone/>
            </a:pPr>
            <a:endParaRPr lang="en-US" sz="2000"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COUNTRY BREAKDOWN</a:t>
            </a:r>
            <a:endParaRPr lang="en-US" sz="2400" dirty="0"/>
          </a:p>
        </p:txBody>
      </p:sp>
      <p:sp>
        <p:nvSpPr>
          <p:cNvPr id="3" name="Content Placeholder 2"/>
          <p:cNvSpPr>
            <a:spLocks noGrp="1"/>
          </p:cNvSpPr>
          <p:nvPr>
            <p:ph idx="1"/>
          </p:nvPr>
        </p:nvSpPr>
        <p:spPr/>
        <p:txBody>
          <a:bodyPr>
            <a:normAutofit fontScale="92500" lnSpcReduction="20000"/>
          </a:bodyPr>
          <a:lstStyle/>
          <a:p>
            <a:pPr marL="514350" indent="-514350">
              <a:buNone/>
            </a:pPr>
            <a:r>
              <a:rPr lang="en-US" sz="2000" dirty="0" smtClean="0"/>
              <a:t>I.		Australia</a:t>
            </a:r>
          </a:p>
          <a:p>
            <a:pPr marL="0" indent="-514350">
              <a:spcBef>
                <a:spcPts val="0"/>
              </a:spcBef>
              <a:buNone/>
            </a:pPr>
            <a:r>
              <a:rPr lang="en-US" sz="2000" dirty="0" smtClean="0"/>
              <a:t>          	A.     </a:t>
            </a:r>
            <a:r>
              <a:rPr lang="en-US" sz="2000" dirty="0" err="1" smtClean="0"/>
              <a:t>AARNet</a:t>
            </a:r>
            <a:r>
              <a:rPr lang="en-US" sz="2000" dirty="0" smtClean="0"/>
              <a:t> completed a new network – </a:t>
            </a:r>
            <a:r>
              <a:rPr lang="en-US" sz="2000" dirty="0" err="1" smtClean="0"/>
              <a:t>AARNet</a:t>
            </a:r>
            <a:r>
              <a:rPr lang="en-US" sz="2000" dirty="0" smtClean="0"/>
              <a:t> 3.</a:t>
            </a:r>
          </a:p>
          <a:p>
            <a:pPr marL="0" indent="-514350">
              <a:spcBef>
                <a:spcPts val="0"/>
              </a:spcBef>
              <a:buNone/>
            </a:pPr>
            <a:r>
              <a:rPr lang="en-US" sz="2000" dirty="0" smtClean="0"/>
              <a:t>          	B.     IPv6 Tunnel Broker called IPv6 Now Pty Ltd</a:t>
            </a:r>
          </a:p>
          <a:p>
            <a:pPr marL="0" indent="-514350">
              <a:spcBef>
                <a:spcPts val="0"/>
              </a:spcBef>
              <a:buNone/>
            </a:pPr>
            <a:r>
              <a:rPr lang="en-US" sz="2000" dirty="0" smtClean="0"/>
              <a:t>          	C.     </a:t>
            </a:r>
            <a:r>
              <a:rPr lang="en-US" sz="2000" dirty="0" err="1" smtClean="0"/>
              <a:t>Intermode</a:t>
            </a:r>
            <a:r>
              <a:rPr lang="en-US" sz="2000" dirty="0" smtClean="0"/>
              <a:t> – ISP</a:t>
            </a:r>
          </a:p>
          <a:p>
            <a:pPr marL="0" indent="-514350">
              <a:spcBef>
                <a:spcPts val="0"/>
              </a:spcBef>
              <a:buNone/>
            </a:pPr>
            <a:r>
              <a:rPr lang="en-US" sz="2000" dirty="0" smtClean="0"/>
              <a:t>          	D.     Victorian State Government granted funds for a IPv6 </a:t>
            </a:r>
            <a:r>
              <a:rPr lang="en-US" sz="2000" dirty="0" err="1" smtClean="0"/>
              <a:t>Testbed</a:t>
            </a:r>
            <a:r>
              <a:rPr lang="en-US" sz="2000" dirty="0" smtClean="0"/>
              <a:t> 			network</a:t>
            </a:r>
          </a:p>
          <a:p>
            <a:pPr marL="0" indent="-514350">
              <a:spcBef>
                <a:spcPts val="0"/>
              </a:spcBef>
              <a:buNone/>
            </a:pPr>
            <a:r>
              <a:rPr lang="en-US" sz="2000" dirty="0" smtClean="0"/>
              <a:t>II.	Canada</a:t>
            </a:r>
            <a:endParaRPr lang="en-US" sz="1200" dirty="0" smtClean="0"/>
          </a:p>
          <a:p>
            <a:pPr marL="0" indent="-514350">
              <a:spcBef>
                <a:spcPts val="0"/>
              </a:spcBef>
              <a:buNone/>
            </a:pPr>
            <a:r>
              <a:rPr lang="en-US" sz="2000" dirty="0" smtClean="0"/>
              <a:t>     	      </a:t>
            </a:r>
            <a:r>
              <a:rPr lang="en-US" sz="2000" dirty="0" err="1" smtClean="0"/>
              <a:t>TekSavvy</a:t>
            </a:r>
            <a:r>
              <a:rPr lang="en-US" sz="2000" dirty="0" smtClean="0"/>
              <a:t> is deploying IPv6 network to customers as a Beta.</a:t>
            </a:r>
          </a:p>
          <a:p>
            <a:pPr marL="0" indent="-514350">
              <a:spcBef>
                <a:spcPts val="0"/>
              </a:spcBef>
              <a:buNone/>
            </a:pPr>
            <a:r>
              <a:rPr lang="en-US" sz="2000" dirty="0" smtClean="0"/>
              <a:t>III.	</a:t>
            </a:r>
            <a:r>
              <a:rPr lang="en-US" sz="2000" dirty="0" smtClean="0">
                <a:solidFill>
                  <a:srgbClr val="FF0000"/>
                </a:solidFill>
              </a:rPr>
              <a:t>China</a:t>
            </a:r>
            <a:endParaRPr lang="en-US" sz="1600" dirty="0" smtClean="0">
              <a:solidFill>
                <a:srgbClr val="FF0000"/>
              </a:solidFill>
            </a:endParaRPr>
          </a:p>
          <a:p>
            <a:pPr marL="0" indent="-514350">
              <a:spcBef>
                <a:spcPts val="0"/>
              </a:spcBef>
              <a:buNone/>
            </a:pPr>
            <a:r>
              <a:rPr lang="en-US" sz="2000" dirty="0" smtClean="0">
                <a:solidFill>
                  <a:srgbClr val="FF0000"/>
                </a:solidFill>
              </a:rPr>
              <a:t>          	A.    China Next Generation Internet</a:t>
            </a:r>
          </a:p>
          <a:p>
            <a:pPr marL="0" indent="-514350">
              <a:spcBef>
                <a:spcPts val="0"/>
              </a:spcBef>
              <a:buNone/>
            </a:pPr>
            <a:r>
              <a:rPr lang="en-US" sz="2000" dirty="0" smtClean="0">
                <a:solidFill>
                  <a:srgbClr val="FF0000"/>
                </a:solidFill>
              </a:rPr>
              <a:t>          	B.    CERNET (China Education and Research </a:t>
            </a:r>
            <a:r>
              <a:rPr lang="en-US" sz="2000" dirty="0" err="1" smtClean="0">
                <a:solidFill>
                  <a:srgbClr val="FF0000"/>
                </a:solidFill>
              </a:rPr>
              <a:t>NETwork</a:t>
            </a:r>
            <a:r>
              <a:rPr lang="en-US" sz="2000" dirty="0" smtClean="0">
                <a:solidFill>
                  <a:srgbClr val="FF0000"/>
                </a:solidFill>
              </a:rPr>
              <a:t>) set-up CERNET2 		for IPv6.</a:t>
            </a:r>
          </a:p>
          <a:p>
            <a:pPr marL="0" indent="-514350">
              <a:spcBef>
                <a:spcPts val="0"/>
              </a:spcBef>
              <a:buNone/>
            </a:pPr>
            <a:r>
              <a:rPr lang="en-US" sz="2000" dirty="0" smtClean="0">
                <a:solidFill>
                  <a:srgbClr val="FF0000"/>
                </a:solidFill>
              </a:rPr>
              <a:t>         	C.     2008 Olympic games used a IPv6 Infrastructure</a:t>
            </a:r>
          </a:p>
          <a:p>
            <a:pPr marL="0" indent="-514350">
              <a:spcBef>
                <a:spcPts val="0"/>
              </a:spcBef>
              <a:buNone/>
            </a:pPr>
            <a:r>
              <a:rPr lang="en-US" sz="2000" dirty="0" smtClean="0">
                <a:solidFill>
                  <a:srgbClr val="FF0000"/>
                </a:solidFill>
              </a:rPr>
              <a:t>                 	Even taxis used it.</a:t>
            </a:r>
          </a:p>
          <a:p>
            <a:pPr marL="0" indent="-514350">
              <a:spcBef>
                <a:spcPts val="0"/>
              </a:spcBef>
              <a:buNone/>
            </a:pPr>
            <a:r>
              <a:rPr lang="en-US" sz="2000" dirty="0" smtClean="0"/>
              <a:t>III.	Germany</a:t>
            </a:r>
          </a:p>
          <a:p>
            <a:pPr marL="0" indent="-514350">
              <a:spcBef>
                <a:spcPts val="0"/>
              </a:spcBef>
              <a:buNone/>
            </a:pPr>
            <a:r>
              <a:rPr lang="en-US" sz="2000" dirty="0" smtClean="0"/>
              <a:t>         	A.     M-Net : Regional carrier and ISP established a IPv6 </a:t>
            </a:r>
            <a:r>
              <a:rPr lang="en-US" sz="2000" dirty="0" err="1" smtClean="0"/>
              <a:t>PoP</a:t>
            </a:r>
            <a:r>
              <a:rPr lang="en-US" sz="2000" dirty="0" smtClean="0"/>
              <a:t>.</a:t>
            </a:r>
          </a:p>
          <a:p>
            <a:pPr marL="0" indent="-514350">
              <a:spcBef>
                <a:spcPts val="0"/>
              </a:spcBef>
              <a:buNone/>
            </a:pPr>
            <a:r>
              <a:rPr lang="en-US" sz="2000" dirty="0" smtClean="0"/>
              <a:t>         	B.     6WIN: Many scientific networks connected to this.</a:t>
            </a:r>
          </a:p>
          <a:p>
            <a:pPr marL="0" indent="-514350">
              <a:spcBef>
                <a:spcPts val="0"/>
              </a:spcBef>
              <a:buNone/>
            </a:pPr>
            <a:r>
              <a:rPr lang="en-US" sz="2000" dirty="0" smtClean="0"/>
              <a:t>         	C.     About 7 providers at the end of 2009 offer some kind of IPv6 		implementation over their T-DSL network.</a:t>
            </a:r>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3512</TotalTime>
  <Words>562</Words>
  <Application>Microsoft Office PowerPoint</Application>
  <PresentationFormat>On-screen Show (4:3)</PresentationFormat>
  <Paragraphs>1680</Paragraphs>
  <Slides>127</Slides>
  <Notes>0</Notes>
  <HiddenSlides>0</HiddenSlides>
  <MMClips>0</MMClips>
  <ScaleCrop>false</ScaleCrop>
  <HeadingPairs>
    <vt:vector size="4" baseType="variant">
      <vt:variant>
        <vt:lpstr>Theme</vt:lpstr>
      </vt:variant>
      <vt:variant>
        <vt:i4>1</vt:i4>
      </vt:variant>
      <vt:variant>
        <vt:lpstr>Slide Titles</vt:lpstr>
      </vt:variant>
      <vt:variant>
        <vt:i4>127</vt:i4>
      </vt:variant>
    </vt:vector>
  </HeadingPairs>
  <TitlesOfParts>
    <vt:vector size="128" baseType="lpstr">
      <vt:lpstr>Office Theme</vt:lpstr>
      <vt:lpstr>IPv6 – The Next Generation of Internet Protocols </vt:lpstr>
      <vt:lpstr>MANDATE</vt:lpstr>
      <vt:lpstr>CHINA</vt:lpstr>
      <vt:lpstr>IPv4</vt:lpstr>
      <vt:lpstr>Types of IPv4</vt:lpstr>
      <vt:lpstr> IPv4</vt:lpstr>
      <vt:lpstr> IPv4</vt:lpstr>
      <vt:lpstr>IPv5</vt:lpstr>
      <vt:lpstr>IPv6</vt:lpstr>
      <vt:lpstr>IPv6 ADDRESS CATREGORIES</vt:lpstr>
      <vt:lpstr>Types of IPv6 addresses</vt:lpstr>
      <vt:lpstr>Types of IPv6 addresses</vt:lpstr>
      <vt:lpstr>Types of IPv6 addresses</vt:lpstr>
      <vt:lpstr>Types of IPv6 addresses</vt:lpstr>
      <vt:lpstr>Types of IPv6 addresses</vt:lpstr>
      <vt:lpstr>Types of IPv6 addresses</vt:lpstr>
      <vt:lpstr>Types of IPv6 addresses</vt:lpstr>
      <vt:lpstr>Types of IPv6 addresses</vt:lpstr>
      <vt:lpstr>Types of IPv6 addresses</vt:lpstr>
      <vt:lpstr>Types of IPv6 addresses</vt:lpstr>
      <vt:lpstr>Types of IPv6 addresses</vt:lpstr>
      <vt:lpstr>Types of IPv6 addresses</vt:lpstr>
      <vt:lpstr>ADDRESSES REQUIRED</vt:lpstr>
      <vt:lpstr>IPv6 in Ethernet (RFC 2464)</vt:lpstr>
      <vt:lpstr>IPv6 in Ethernet (RFC 2464)</vt:lpstr>
      <vt:lpstr>IPV6 HEADER</vt:lpstr>
      <vt:lpstr>IPV6 HEADER EXPLAINED</vt:lpstr>
      <vt:lpstr>IPV6 HEADER EXPLAINED</vt:lpstr>
      <vt:lpstr>EXTENSION HEADERS</vt:lpstr>
      <vt:lpstr>EXTENSION HEADERS</vt:lpstr>
      <vt:lpstr>EXTENSION HEADERS</vt:lpstr>
      <vt:lpstr>EXTENSION HEADERS</vt:lpstr>
      <vt:lpstr>ICMPv6 (Internet Control Message Protocol)</vt:lpstr>
      <vt:lpstr>ICMPv6</vt:lpstr>
      <vt:lpstr>ICMPv6</vt:lpstr>
      <vt:lpstr>ICMPv6</vt:lpstr>
      <vt:lpstr>ICMPV6</vt:lpstr>
      <vt:lpstr>ICMPv6</vt:lpstr>
      <vt:lpstr>Neighbor Discovery(RFC 2461)</vt:lpstr>
      <vt:lpstr>Neighbor Discovery(RFC 2461)</vt:lpstr>
      <vt:lpstr>Neighbor Discovery(RFC 2461)</vt:lpstr>
      <vt:lpstr>Neighbor Discovery(RFC 2461)</vt:lpstr>
      <vt:lpstr>Neighbor Discovery(RFC 2461)</vt:lpstr>
      <vt:lpstr>Neighbor Discovery(RFC 2461)</vt:lpstr>
      <vt:lpstr>Neighbor Discovery(RFC 2461)</vt:lpstr>
      <vt:lpstr>Neighbor Discovery(RFC 2461)</vt:lpstr>
      <vt:lpstr>Neighbor Discovery(RFC 2461)</vt:lpstr>
      <vt:lpstr>Auto-Configuration</vt:lpstr>
      <vt:lpstr>DHCPv6 (RFC 3315)</vt:lpstr>
      <vt:lpstr>DHCPv6 (RFC 3315)</vt:lpstr>
      <vt:lpstr>DHCPv6 (RFC 3315)</vt:lpstr>
      <vt:lpstr>DHCPv6 (RFC 3315)</vt:lpstr>
      <vt:lpstr>DHCPv6 (RFC 3315)</vt:lpstr>
      <vt:lpstr>DHCPv6 (RFC 3315)</vt:lpstr>
      <vt:lpstr>DHCPv6 (RFC 3315)</vt:lpstr>
      <vt:lpstr>DHCPv6 (RFC 3315)</vt:lpstr>
      <vt:lpstr>DHCPv6 (RFC 3315)</vt:lpstr>
      <vt:lpstr>Auto-Configuration Process</vt:lpstr>
      <vt:lpstr>Auto-Configuration process continued</vt:lpstr>
      <vt:lpstr>IPsec</vt:lpstr>
      <vt:lpstr>IPsec</vt:lpstr>
      <vt:lpstr>Slide 62</vt:lpstr>
      <vt:lpstr>Slide 63</vt:lpstr>
      <vt:lpstr>Slide 64</vt:lpstr>
      <vt:lpstr>IPsec</vt:lpstr>
      <vt:lpstr>IPSec</vt:lpstr>
      <vt:lpstr>ROUTING</vt:lpstr>
      <vt:lpstr>ROUTING</vt:lpstr>
      <vt:lpstr>ROUTING</vt:lpstr>
      <vt:lpstr>DNS (RFC 3596)</vt:lpstr>
      <vt:lpstr>DNS (RFC 3596)</vt:lpstr>
      <vt:lpstr>QoS (For IP Telephony, Streaming audio, video)</vt:lpstr>
      <vt:lpstr>QoS</vt:lpstr>
      <vt:lpstr>QoS</vt:lpstr>
      <vt:lpstr>QoS</vt:lpstr>
      <vt:lpstr>IPv6 MOBILITY SUPPORT (RFC 3775)</vt:lpstr>
      <vt:lpstr>IPv6 MOBILITY SUPPORT (RFC 3775)</vt:lpstr>
      <vt:lpstr>TRANSITION METHODS</vt:lpstr>
      <vt:lpstr>TRANSITION METHODS</vt:lpstr>
      <vt:lpstr>TRANSITION METHODS</vt:lpstr>
      <vt:lpstr>TRANSITION METHODS</vt:lpstr>
      <vt:lpstr>TRANSITION METHODS</vt:lpstr>
      <vt:lpstr>Windows</vt:lpstr>
      <vt:lpstr>Windows</vt:lpstr>
      <vt:lpstr>Apple</vt:lpstr>
      <vt:lpstr>LINUX</vt:lpstr>
      <vt:lpstr>UNIX</vt:lpstr>
      <vt:lpstr>UNIX</vt:lpstr>
      <vt:lpstr>z/OS (Mainframe)</vt:lpstr>
      <vt:lpstr>AS/400 (i5/OS)</vt:lpstr>
      <vt:lpstr>CELL PHONES</vt:lpstr>
      <vt:lpstr>CISCO </vt:lpstr>
      <vt:lpstr>JUNIPER </vt:lpstr>
      <vt:lpstr>Using IPv6 address in URL RFC 2732</vt:lpstr>
      <vt:lpstr>INTERNET ORGANIZATIONS</vt:lpstr>
      <vt:lpstr>INTERNET ORGANIZATIONS</vt:lpstr>
      <vt:lpstr>INTERNET ORGANIZATIONS</vt:lpstr>
      <vt:lpstr>DEPLOYMENT</vt:lpstr>
      <vt:lpstr>COUNTRY BREAKDOWN</vt:lpstr>
      <vt:lpstr>COUNTRY BREAKDOWN</vt:lpstr>
      <vt:lpstr>COUNTRY BREAKDOWN</vt:lpstr>
      <vt:lpstr>COUNTRY BREAKDOWN</vt:lpstr>
      <vt:lpstr>COUNTRY BREAKDOWN</vt:lpstr>
      <vt:lpstr>COUNTRY BREAKDOWN</vt:lpstr>
      <vt:lpstr>COUNTRY BREAKDOWN</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IPv6 – The Next Generation of Internet Protocols </dc:title>
  <dc:creator>Jon</dc:creator>
  <cp:lastModifiedBy>Jon</cp:lastModifiedBy>
  <cp:revision>533</cp:revision>
  <dcterms:created xsi:type="dcterms:W3CDTF">2010-09-24T20:02:58Z</dcterms:created>
  <dcterms:modified xsi:type="dcterms:W3CDTF">2010-12-01T16:32:43Z</dcterms:modified>
</cp:coreProperties>
</file>